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Lst>
  <p:notesMasterIdLst>
    <p:notesMasterId r:id="rId42"/>
  </p:notesMasterIdLst>
  <p:sldIdLst>
    <p:sldId id="280" r:id="rId2"/>
    <p:sldId id="301" r:id="rId3"/>
    <p:sldId id="300" r:id="rId4"/>
    <p:sldId id="302" r:id="rId5"/>
    <p:sldId id="307" r:id="rId6"/>
    <p:sldId id="308" r:id="rId7"/>
    <p:sldId id="306" r:id="rId8"/>
    <p:sldId id="305" r:id="rId9"/>
    <p:sldId id="304" r:id="rId10"/>
    <p:sldId id="309" r:id="rId11"/>
    <p:sldId id="311" r:id="rId12"/>
    <p:sldId id="312" r:id="rId13"/>
    <p:sldId id="313" r:id="rId14"/>
    <p:sldId id="314" r:id="rId15"/>
    <p:sldId id="316" r:id="rId16"/>
    <p:sldId id="315" r:id="rId17"/>
    <p:sldId id="317" r:id="rId18"/>
    <p:sldId id="319" r:id="rId19"/>
    <p:sldId id="320" r:id="rId20"/>
    <p:sldId id="318" r:id="rId21"/>
    <p:sldId id="321" r:id="rId22"/>
    <p:sldId id="322" r:id="rId23"/>
    <p:sldId id="323" r:id="rId24"/>
    <p:sldId id="324" r:id="rId25"/>
    <p:sldId id="327" r:id="rId26"/>
    <p:sldId id="328" r:id="rId27"/>
    <p:sldId id="330" r:id="rId28"/>
    <p:sldId id="329" r:id="rId29"/>
    <p:sldId id="331" r:id="rId30"/>
    <p:sldId id="332" r:id="rId31"/>
    <p:sldId id="334" r:id="rId32"/>
    <p:sldId id="333" r:id="rId33"/>
    <p:sldId id="335" r:id="rId34"/>
    <p:sldId id="337" r:id="rId35"/>
    <p:sldId id="338" r:id="rId36"/>
    <p:sldId id="339" r:id="rId37"/>
    <p:sldId id="341" r:id="rId38"/>
    <p:sldId id="340" r:id="rId39"/>
    <p:sldId id="342" r:id="rId40"/>
    <p:sldId id="343"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scadia Mono" panose="020B0609020000020004" pitchFamily="49" charset="0"/>
      <p:regular r:id="rId47"/>
      <p:bold r:id="rId48"/>
    </p:embeddedFont>
    <p:embeddedFont>
      <p:font typeface="Consolas" panose="020B0609020204030204" pitchFamily="49" charset="0"/>
      <p:regular r:id="rId49"/>
      <p:bold r:id="rId50"/>
      <p:italic r:id="rId51"/>
      <p:boldItalic r:id="rId52"/>
    </p:embeddedFont>
    <p:embeddedFont>
      <p:font typeface="Euclid Circular B" panose="020B0504000000000000" pitchFamily="34" charset="0"/>
      <p:regular r:id="rId53"/>
      <p:italic r:id="rId54"/>
    </p:embeddedFont>
    <p:embeddedFont>
      <p:font typeface="Open Sans" panose="020B0606030504020204" pitchFamily="34" charset="0"/>
      <p:regular r:id="rId55"/>
      <p:bold r:id="rId56"/>
      <p:italic r:id="rId57"/>
      <p:boldItalic r:id="rId58"/>
    </p:embeddedFont>
    <p:embeddedFont>
      <p:font typeface="Open Sans SemiBold" panose="020B0706030804020204" pitchFamily="34" charset="0"/>
      <p:bold r:id="rId59"/>
      <p:boldItalic r:id="rId60"/>
    </p:embeddedFont>
    <p:embeddedFont>
      <p:font typeface="Segoe UI Variable Text Semibold" pitchFamily="2" charset="0"/>
      <p:bold r:id="rId61"/>
    </p:embeddedFont>
    <p:embeddedFont>
      <p:font typeface="Space Grotesk Medium" pitchFamily="2" charset="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ulti-Tenancy with ABP" id="{FBAC04BA-B92C-FC47-972C-B1B4268589A5}">
          <p14:sldIdLst>
            <p14:sldId id="280"/>
            <p14:sldId id="301"/>
            <p14:sldId id="300"/>
            <p14:sldId id="302"/>
            <p14:sldId id="307"/>
            <p14:sldId id="308"/>
            <p14:sldId id="306"/>
            <p14:sldId id="305"/>
            <p14:sldId id="304"/>
            <p14:sldId id="309"/>
            <p14:sldId id="311"/>
            <p14:sldId id="312"/>
            <p14:sldId id="313"/>
            <p14:sldId id="314"/>
            <p14:sldId id="316"/>
            <p14:sldId id="315"/>
            <p14:sldId id="317"/>
            <p14:sldId id="319"/>
            <p14:sldId id="320"/>
            <p14:sldId id="318"/>
            <p14:sldId id="321"/>
            <p14:sldId id="322"/>
            <p14:sldId id="323"/>
            <p14:sldId id="324"/>
            <p14:sldId id="327"/>
            <p14:sldId id="328"/>
            <p14:sldId id="330"/>
            <p14:sldId id="329"/>
            <p14:sldId id="331"/>
            <p14:sldId id="332"/>
            <p14:sldId id="334"/>
            <p14:sldId id="333"/>
            <p14:sldId id="335"/>
            <p14:sldId id="337"/>
            <p14:sldId id="338"/>
            <p14:sldId id="339"/>
            <p14:sldId id="341"/>
            <p14:sldId id="340"/>
            <p14:sldId id="342"/>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F4F2FA"/>
    <a:srgbClr val="512BD4"/>
    <a:srgbClr val="009242"/>
    <a:srgbClr val="9063EF"/>
    <a:srgbClr val="502BD3"/>
    <a:srgbClr val="8661C5"/>
    <a:srgbClr val="ED35D1"/>
    <a:srgbClr val="A073F8"/>
    <a:srgbClr val="D431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F11BF-8F5F-47D4-A553-57574061406E}" v="11" dt="2023-10-24T18:28:05.098"/>
    <p1510:client id="{B78A1096-0BAE-4BC1-8409-E8017A80C114}" v="1" dt="2023-10-24T18:41:14.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68390" autoAdjust="0"/>
  </p:normalViewPr>
  <p:slideViewPr>
    <p:cSldViewPr snapToGrid="0">
      <p:cViewPr varScale="1">
        <p:scale>
          <a:sx n="52" d="100"/>
          <a:sy n="52" d="100"/>
        </p:scale>
        <p:origin x="2310"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Ladies and gentlemen Thank you for </a:t>
            </a:r>
            <a:r>
              <a:rPr lang="en-US" b="1" dirty="0"/>
              <a:t>joining me </a:t>
            </a:r>
            <a:r>
              <a:rPr lang="en-US" dirty="0"/>
              <a:t>today. </a:t>
            </a:r>
          </a:p>
          <a:p>
            <a:r>
              <a:rPr lang="en-US" dirty="0"/>
              <a:t>I’ll be talking about multi-tenancy on ASP.NET Core.</a:t>
            </a:r>
          </a:p>
          <a:p>
            <a:endParaRPr lang="en-US" dirty="0"/>
          </a:p>
          <a:p>
            <a:r>
              <a:rPr lang="en-US" dirty="0"/>
              <a:t>My name is Alper, and I'm one of the co-founders of Volosoft. </a:t>
            </a:r>
          </a:p>
          <a:p>
            <a:r>
              <a:rPr lang="en-US" dirty="0"/>
              <a:t>Our company has been </a:t>
            </a:r>
            <a:r>
              <a:rPr lang="en-US" b="1" dirty="0"/>
              <a:t>empowering .NET developers </a:t>
            </a:r>
            <a:r>
              <a:rPr lang="en-US" b="0" dirty="0"/>
              <a:t>by </a:t>
            </a:r>
            <a:r>
              <a:rPr lang="en-US" b="1" dirty="0"/>
              <a:t>creating frameworks and simplifying the complexities </a:t>
            </a:r>
            <a:r>
              <a:rPr lang="en-US" dirty="0"/>
              <a:t>of software development,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our </a:t>
            </a:r>
            <a:r>
              <a:rPr lang="en-US" b="1" dirty="0"/>
              <a:t>flagship projects is the ABP Framework</a:t>
            </a:r>
            <a:r>
              <a:rPr lang="en-US" dirty="0"/>
              <a:t>, </a:t>
            </a:r>
            <a:r>
              <a:rPr lang="en-US" b="1" dirty="0"/>
              <a:t>modular</a:t>
            </a:r>
            <a:r>
              <a:rPr lang="en-US" dirty="0"/>
              <a:t>, </a:t>
            </a:r>
            <a:r>
              <a:rPr lang="en-US" b="1" dirty="0"/>
              <a:t>multi-tenant</a:t>
            </a:r>
            <a:r>
              <a:rPr lang="en-US" dirty="0"/>
              <a:t> and </a:t>
            </a:r>
            <a:r>
              <a:rPr lang="en-US" b="1" dirty="0"/>
              <a:t>microservice</a:t>
            </a:r>
            <a:r>
              <a:rPr lang="en-US" dirty="0"/>
              <a:t> compatible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a </a:t>
            </a:r>
            <a:r>
              <a:rPr lang="en-US" b="1" dirty="0"/>
              <a:t>good experience </a:t>
            </a:r>
            <a:r>
              <a:rPr lang="en-US" dirty="0"/>
              <a:t>of multi-tenancy implementation in the framework level.</a:t>
            </a:r>
          </a:p>
          <a:p>
            <a:r>
              <a:rPr lang="en-US" dirty="0"/>
              <a:t>Today, I will share my </a:t>
            </a:r>
            <a:r>
              <a:rPr lang="en-US" b="1" dirty="0"/>
              <a:t>real world experiences and insights I've gained </a:t>
            </a:r>
            <a:r>
              <a:rPr lang="en-US" dirty="0"/>
              <a:t>while implementing the multi-tenancy requirements.</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578481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 user logs in, we save his </a:t>
            </a:r>
            <a:r>
              <a:rPr lang="en-US" b="1" dirty="0" err="1"/>
              <a:t>TenantId</a:t>
            </a:r>
            <a:r>
              <a:rPr lang="en-US" dirty="0"/>
              <a:t> to the </a:t>
            </a:r>
            <a:r>
              <a:rPr lang="en-US" b="1" dirty="0"/>
              <a:t>claims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user comes back again, we identify the user from this </a:t>
            </a:r>
            <a:r>
              <a:rPr lang="en-US" i="1" dirty="0" err="1"/>
              <a:t>TenantId</a:t>
            </a:r>
            <a:r>
              <a:rPr lang="en-US" dirty="0"/>
              <a:t> that’s retrieved from the claims.</a:t>
            </a:r>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11</a:t>
            </a:fld>
            <a:endParaRPr lang="en-US"/>
          </a:p>
        </p:txBody>
      </p:sp>
    </p:spTree>
    <p:extLst>
      <p:ext uri="{BB962C8B-B14F-4D97-AF65-F5344CB8AC3E}">
        <p14:creationId xmlns:p14="http://schemas.microsoft.com/office/powerpoint/2010/main" val="3290456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Store </a:t>
            </a:r>
            <a:r>
              <a:rPr lang="en-US" dirty="0" err="1"/>
              <a:t>tenantId</a:t>
            </a:r>
            <a:r>
              <a:rPr lang="en-US" dirty="0"/>
              <a:t> as route path</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325266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headers especially for SPA or 3</a:t>
            </a:r>
            <a:r>
              <a:rPr lang="en-US" baseline="30000" dirty="0"/>
              <a:t>rd</a:t>
            </a:r>
            <a:r>
              <a:rPr lang="en-US" dirty="0"/>
              <a:t> party clients like mobile apps.</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354863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2B91AF"/>
                </a:solidFill>
                <a:latin typeface="Cascadia Mono" panose="020B0609020000020004" pitchFamily="49" charset="0"/>
              </a:rPr>
              <a:t>This is good if your customers make e-commerce, online shopping etc.</a:t>
            </a:r>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3484899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B91AF"/>
                </a:solidFill>
                <a:latin typeface="Cascadia Mono" panose="020B0609020000020004" pitchFamily="49" charset="0"/>
              </a:rPr>
              <a:t>So far we understand who the tenant is, now let's look at data isolation.</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17</a:t>
            </a:fld>
            <a:endParaRPr lang="en-US"/>
          </a:p>
        </p:txBody>
      </p:sp>
    </p:spTree>
    <p:extLst>
      <p:ext uri="{BB962C8B-B14F-4D97-AF65-F5344CB8AC3E}">
        <p14:creationId xmlns:p14="http://schemas.microsoft.com/office/powerpoint/2010/main" val="4086493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0" dirty="0"/>
              <a:t>We use </a:t>
            </a:r>
            <a:r>
              <a:rPr lang="en-US" b="0" i="1" dirty="0" err="1"/>
              <a:t>IMultiTenant</a:t>
            </a:r>
            <a:r>
              <a:rPr lang="en-US" b="0" dirty="0"/>
              <a:t> interface to make an entity multi-tenant.</a:t>
            </a:r>
          </a:p>
          <a:p>
            <a:pPr>
              <a:buFont typeface="Arial" panose="020B0604020202020204" pitchFamily="34" charset="0"/>
              <a:buNone/>
            </a:pPr>
            <a:r>
              <a:rPr lang="en-US" b="0" dirty="0"/>
              <a:t>By using this interface, we make the </a:t>
            </a:r>
            <a:r>
              <a:rPr lang="en-US" b="1" dirty="0" err="1"/>
              <a:t>TenantId</a:t>
            </a:r>
            <a:r>
              <a:rPr lang="en-US" b="1" dirty="0"/>
              <a:t> field standard </a:t>
            </a:r>
            <a:r>
              <a:rPr lang="en-US" b="0" dirty="0"/>
              <a:t>so that we can easily filter or set the </a:t>
            </a:r>
            <a:r>
              <a:rPr lang="en-US" b="0" i="1" dirty="0" err="1"/>
              <a:t>TenantId</a:t>
            </a:r>
            <a:r>
              <a:rPr lang="en-US" b="0" dirty="0"/>
              <a:t> automatically.</a:t>
            </a:r>
          </a:p>
          <a:p>
            <a:pPr>
              <a:buFont typeface="Arial" panose="020B0604020202020204" pitchFamily="34" charset="0"/>
              <a:buNone/>
            </a:pPr>
            <a:endParaRPr lang="en-US" b="1" dirty="0"/>
          </a:p>
          <a:p>
            <a:pPr>
              <a:buFont typeface="Arial" panose="020B0604020202020204" pitchFamily="34" charset="0"/>
              <a:buNone/>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19</a:t>
            </a:fld>
            <a:endParaRPr lang="en-US"/>
          </a:p>
        </p:txBody>
      </p:sp>
    </p:spTree>
    <p:extLst>
      <p:ext uri="{BB962C8B-B14F-4D97-AF65-F5344CB8AC3E}">
        <p14:creationId xmlns:p14="http://schemas.microsoft.com/office/powerpoint/2010/main" val="4289020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you to define </a:t>
            </a:r>
            <a:r>
              <a:rPr lang="en-US" b="1" dirty="0"/>
              <a:t>a filter condition </a:t>
            </a:r>
            <a:r>
              <a:rPr lang="en-US" dirty="0"/>
              <a:t>that is </a:t>
            </a:r>
            <a:r>
              <a:rPr lang="en-US" b="1" dirty="0"/>
              <a:t>automatically applied to all queries </a:t>
            </a:r>
            <a:r>
              <a:rPr lang="en-US" dirty="0"/>
              <a:t>for a given entity. </a:t>
            </a:r>
          </a:p>
          <a:p>
            <a:pPr marL="0" indent="0">
              <a:buFont typeface="Arial" panose="020B0604020202020204" pitchFamily="34" charset="0"/>
              <a:buNone/>
            </a:pPr>
            <a:endParaRPr lang="en-US" dirty="0"/>
          </a:p>
          <a:p>
            <a:r>
              <a:rPr lang="en-US" dirty="0"/>
              <a:t>These filters are </a:t>
            </a:r>
            <a:r>
              <a:rPr lang="en-US" b="1" dirty="0"/>
              <a:t>LINQ</a:t>
            </a:r>
            <a:r>
              <a:rPr lang="en-US" dirty="0"/>
              <a:t> expressions that applies to Entities </a:t>
            </a:r>
            <a:r>
              <a:rPr lang="en-US" b="1" dirty="0" err="1"/>
              <a:t>OnModelCreating</a:t>
            </a:r>
            <a:r>
              <a:rPr lang="en-US" b="1" dirty="0"/>
              <a:t> phase</a:t>
            </a:r>
            <a:r>
              <a:rPr lang="en-US" dirty="0"/>
              <a:t>.</a:t>
            </a:r>
          </a:p>
          <a:p>
            <a:r>
              <a:rPr lang="en-US" dirty="0"/>
              <a:t>This feature is generally being used for </a:t>
            </a:r>
            <a:r>
              <a:rPr lang="en-US" b="1" dirty="0"/>
              <a:t>soft deleting</a:t>
            </a:r>
            <a:r>
              <a:rPr lang="en-US" dirty="0"/>
              <a:t> an entity or </a:t>
            </a:r>
            <a:r>
              <a:rPr lang="en-US" b="1" dirty="0"/>
              <a:t>multi-tenancy</a:t>
            </a:r>
            <a:r>
              <a:rPr lang="en-US" dirty="0"/>
              <a:t>. </a:t>
            </a:r>
          </a:p>
          <a:p>
            <a:endParaRPr lang="en-US" dirty="0"/>
          </a:p>
          <a:p>
            <a:r>
              <a:rPr lang="en-US" dirty="0"/>
              <a:t> </a:t>
            </a:r>
          </a:p>
          <a:p>
            <a:r>
              <a:rPr lang="en-US" dirty="0"/>
              <a:t> </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20</a:t>
            </a:fld>
            <a:endParaRPr lang="en-US"/>
          </a:p>
        </p:txBody>
      </p:sp>
    </p:spTree>
    <p:extLst>
      <p:ext uri="{BB962C8B-B14F-4D97-AF65-F5344CB8AC3E}">
        <p14:creationId xmlns:p14="http://schemas.microsoft.com/office/powerpoint/2010/main" val="90324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way, you need to use </a:t>
            </a:r>
            <a:r>
              <a:rPr lang="en-US" b="1" dirty="0" err="1"/>
              <a:t>HasQueryFilter</a:t>
            </a:r>
            <a:r>
              <a:rPr lang="en-US" dirty="0"/>
              <a:t> for all your multi-tenant entities in </a:t>
            </a:r>
            <a:r>
              <a:rPr lang="en-US" b="1" dirty="0" err="1"/>
              <a:t>OnModelCreating</a:t>
            </a:r>
            <a:r>
              <a:rPr lang="en-US" dirty="0"/>
              <a:t> method of the </a:t>
            </a:r>
            <a:r>
              <a:rPr lang="en-US" b="1" dirty="0" err="1"/>
              <a:t>DbContext</a:t>
            </a:r>
            <a:r>
              <a:rPr lang="en-US" dirty="0"/>
              <a:t>.</a:t>
            </a:r>
          </a:p>
          <a:p>
            <a:r>
              <a:rPr lang="en-US" dirty="0"/>
              <a:t>Let's see how we automate this in the framework.</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21</a:t>
            </a:fld>
            <a:endParaRPr lang="en-US"/>
          </a:p>
        </p:txBody>
      </p:sp>
    </p:spTree>
    <p:extLst>
      <p:ext uri="{BB962C8B-B14F-4D97-AF65-F5344CB8AC3E}">
        <p14:creationId xmlns:p14="http://schemas.microsoft.com/office/powerpoint/2010/main" val="1563005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filter the </a:t>
            </a:r>
            <a:r>
              <a:rPr lang="en-US" b="1" dirty="0"/>
              <a:t>multi-tenant entities </a:t>
            </a:r>
            <a:r>
              <a:rPr lang="en-US" dirty="0"/>
              <a:t>by default we are using </a:t>
            </a:r>
            <a:r>
              <a:rPr lang="en-US" b="1" dirty="0"/>
              <a:t>this simplified code </a:t>
            </a:r>
            <a:r>
              <a:rPr lang="en-US" b="0" dirty="0"/>
              <a:t>snippet in the framework.</a:t>
            </a:r>
          </a:p>
          <a:p>
            <a:endParaRPr lang="en-US" dirty="0"/>
          </a:p>
          <a:p>
            <a:r>
              <a:rPr lang="en-US" dirty="0"/>
              <a:t>We find all entities that implement the </a:t>
            </a:r>
            <a:r>
              <a:rPr lang="en-US" i="1" dirty="0" err="1"/>
              <a:t>IMultiTenant</a:t>
            </a:r>
            <a:r>
              <a:rPr lang="en-US" dirty="0"/>
              <a:t> interface.</a:t>
            </a:r>
          </a:p>
          <a:p>
            <a:r>
              <a:rPr lang="en-US" dirty="0"/>
              <a:t>We create a LINQ filter expression for this entity</a:t>
            </a:r>
          </a:p>
          <a:p>
            <a:r>
              <a:rPr lang="en-US" dirty="0"/>
              <a:t>And we provide this filter query to the </a:t>
            </a:r>
            <a:r>
              <a:rPr lang="en-US" i="1" dirty="0" err="1"/>
              <a:t>HasQueryFilter</a:t>
            </a:r>
            <a:r>
              <a:rPr lang="en-US" dirty="0"/>
              <a:t> method.</a:t>
            </a:r>
          </a:p>
          <a:p>
            <a:endParaRPr lang="en-US" dirty="0"/>
          </a:p>
          <a:p>
            <a:r>
              <a:rPr lang="en-US" dirty="0"/>
              <a:t>(it is well integrated to EF Core and works as expected even if you directly work with </a:t>
            </a:r>
            <a:r>
              <a:rPr lang="en-US" dirty="0" err="1"/>
              <a:t>DbContext</a:t>
            </a:r>
            <a:r>
              <a:rPr lang="en-US" dirty="0"/>
              <a:t>.)</a:t>
            </a:r>
          </a:p>
          <a:p>
            <a:r>
              <a:rPr lang="en-US" dirty="0"/>
              <a:t> </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22</a:t>
            </a:fld>
            <a:endParaRPr lang="en-US"/>
          </a:p>
        </p:txBody>
      </p:sp>
    </p:spTree>
    <p:extLst>
      <p:ext uri="{BB962C8B-B14F-4D97-AF65-F5344CB8AC3E}">
        <p14:creationId xmlns:p14="http://schemas.microsoft.com/office/powerpoint/2010/main" val="3365046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Plan to change your ORM </a:t>
            </a:r>
            <a:r>
              <a:rPr lang="en-US" dirty="0"/>
              <a:t>later, doesn’t work for other ORM!</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23</a:t>
            </a:fld>
            <a:endParaRPr lang="en-US"/>
          </a:p>
        </p:txBody>
      </p:sp>
    </p:spTree>
    <p:extLst>
      <p:ext uri="{BB962C8B-B14F-4D97-AF65-F5344CB8AC3E}">
        <p14:creationId xmlns:p14="http://schemas.microsoft.com/office/powerpoint/2010/main" val="141100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Raw ASP.NET Core is </a:t>
            </a:r>
            <a:r>
              <a:rPr lang="en-US" b="1" dirty="0">
                <a:latin typeface="Euclid Circular B" panose="020B0504000000000000" pitchFamily="34" charset="0"/>
                <a:ea typeface="Euclid Circular B" panose="020B0504000000000000" pitchFamily="34" charset="0"/>
              </a:rPr>
              <a:t>Generic</a:t>
            </a:r>
            <a:r>
              <a:rPr lang="en-US" dirty="0">
                <a:latin typeface="Euclid Circular B" panose="020B0504000000000000" pitchFamily="34" charset="0"/>
                <a:ea typeface="Euclid Circular B" panose="020B0504000000000000" pitchFamily="34" charset="0"/>
              </a:rPr>
              <a:t> and provides </a:t>
            </a:r>
            <a:r>
              <a:rPr lang="en-US" b="1" dirty="0">
                <a:latin typeface="Euclid Circular B" panose="020B0504000000000000" pitchFamily="34" charset="0"/>
                <a:ea typeface="Euclid Circular B" panose="020B0504000000000000" pitchFamily="34" charset="0"/>
              </a:rPr>
              <a:t>essential features</a:t>
            </a:r>
            <a:r>
              <a:rPr lang="en-US" dirty="0">
                <a:latin typeface="Euclid Circular B" panose="020B0504000000000000" pitchFamily="34" charset="0"/>
                <a:ea typeface="Euclid Circular B" panose="020B0504000000000000"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Euclid Circular B" panose="020B0504000000000000" pitchFamily="34" charset="0"/>
              <a:ea typeface="Euclid Circular B" panose="020B0504000000000000"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And ABP Framework is built on top of ASP.NET 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It is an </a:t>
            </a:r>
            <a:r>
              <a:rPr lang="en-US" b="1" dirty="0">
                <a:latin typeface="Euclid Circular B" panose="020B0504000000000000" pitchFamily="34" charset="0"/>
                <a:ea typeface="Euclid Circular B" panose="020B0504000000000000" pitchFamily="34" charset="0"/>
              </a:rPr>
              <a:t>opinionated framework </a:t>
            </a:r>
            <a:r>
              <a:rPr lang="en-US" b="0" dirty="0">
                <a:latin typeface="Euclid Circular B" panose="020B0504000000000000" pitchFamily="34" charset="0"/>
                <a:ea typeface="Euclid Circular B" panose="020B0504000000000000" pitchFamily="34" charset="0"/>
              </a:rPr>
              <a:t>that provides </a:t>
            </a:r>
            <a:r>
              <a:rPr lang="en-US" dirty="0">
                <a:latin typeface="Euclid Circular B" panose="020B0504000000000000" pitchFamily="34" charset="0"/>
                <a:ea typeface="Euclid Circular B" panose="020B0504000000000000" pitchFamily="34" charset="0"/>
              </a:rPr>
              <a:t>an </a:t>
            </a:r>
            <a:r>
              <a:rPr lang="en-US" b="1" dirty="0">
                <a:latin typeface="Euclid Circular B" panose="020B0504000000000000" pitchFamily="34" charset="0"/>
                <a:ea typeface="Euclid Circular B" panose="020B0504000000000000" pitchFamily="34" charset="0"/>
              </a:rPr>
              <a:t>architecture for building enterprise-level </a:t>
            </a:r>
            <a:r>
              <a:rPr lang="en-US" dirty="0">
                <a:latin typeface="Euclid Circular B" panose="020B0504000000000000" pitchFamily="34" charset="0"/>
                <a:ea typeface="Euclid Circular B" panose="020B0504000000000000" pitchFamily="34" charset="0"/>
              </a:rPr>
              <a:t>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It implements CROSS CUTTING CONCERNS like </a:t>
            </a:r>
            <a:r>
              <a:rPr lang="en-US" b="1" dirty="0">
                <a:latin typeface="Euclid Circular B" panose="020B0504000000000000" pitchFamily="34" charset="0"/>
                <a:ea typeface="Euclid Circular B" panose="020B0504000000000000" pitchFamily="34" charset="0"/>
              </a:rPr>
              <a:t>ex handling, caching, localization, validation, transaction management, social media logins, forgot password.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Euclid Circular B" panose="020B0504000000000000" pitchFamily="34" charset="0"/>
              <a:ea typeface="Euclid Circular B" panose="020B0504000000000000"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You can </a:t>
            </a:r>
            <a:r>
              <a:rPr lang="en-US" b="1" dirty="0">
                <a:latin typeface="Euclid Circular B" panose="020B0504000000000000" pitchFamily="34" charset="0"/>
                <a:ea typeface="Euclid Circular B" panose="020B0504000000000000" pitchFamily="34" charset="0"/>
              </a:rPr>
              <a:t>focus</a:t>
            </a:r>
            <a:r>
              <a:rPr lang="en-US" dirty="0">
                <a:latin typeface="Euclid Circular B" panose="020B0504000000000000" pitchFamily="34" charset="0"/>
                <a:ea typeface="Euclid Circular B" panose="020B0504000000000000" pitchFamily="34" charset="0"/>
              </a:rPr>
              <a:t> on your </a:t>
            </a:r>
            <a:r>
              <a:rPr lang="en-US" b="1" dirty="0">
                <a:latin typeface="Euclid Circular B" panose="020B0504000000000000" pitchFamily="34" charset="0"/>
                <a:ea typeface="Euclid Circular B" panose="020B0504000000000000" pitchFamily="34" charset="0"/>
              </a:rPr>
              <a:t>business logic in the green layer </a:t>
            </a:r>
            <a:r>
              <a:rPr lang="en-US" dirty="0">
                <a:latin typeface="Euclid Circular B" panose="020B0504000000000000" pitchFamily="34" charset="0"/>
                <a:ea typeface="Euclid Circular B" panose="020B0504000000000000" pitchFamily="34" charset="0"/>
              </a:rPr>
              <a:t>and write the business logic code of your applications such as CRM, HRM, ERP here.</a:t>
            </a:r>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4020977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dirty="0"/>
              <a:t>There’s nice feature to disable filters called </a:t>
            </a:r>
            <a:r>
              <a:rPr lang="en-US" i="1" dirty="0" err="1"/>
              <a:t>IgnoreQueryFilters</a:t>
            </a:r>
            <a:r>
              <a:rPr lang="en-US" i="1" dirty="0"/>
              <a:t>.</a:t>
            </a:r>
          </a:p>
          <a:p>
            <a:pPr marL="0" indent="0">
              <a:buFontTx/>
              <a:buNone/>
            </a:pPr>
            <a:r>
              <a:rPr lang="en-US" i="0" dirty="0"/>
              <a:t>But currently </a:t>
            </a:r>
            <a:r>
              <a:rPr lang="en-US" dirty="0"/>
              <a:t>it’s not possible to disable a specific filter with</a:t>
            </a:r>
            <a:r>
              <a:rPr lang="en-US" i="0" dirty="0"/>
              <a:t> </a:t>
            </a:r>
            <a:r>
              <a:rPr lang="en-US" i="1" dirty="0" err="1"/>
              <a:t>IgnoreQueryFilters</a:t>
            </a:r>
            <a:r>
              <a:rPr lang="en-US" dirty="0"/>
              <a:t> method.</a:t>
            </a:r>
          </a:p>
        </p:txBody>
      </p:sp>
      <p:sp>
        <p:nvSpPr>
          <p:cNvPr id="4" name="Slide Number Placeholder 3"/>
          <p:cNvSpPr>
            <a:spLocks noGrp="1"/>
          </p:cNvSpPr>
          <p:nvPr>
            <p:ph type="sldNum" sz="quarter" idx="5"/>
          </p:nvPr>
        </p:nvSpPr>
        <p:spPr/>
        <p:txBody>
          <a:bodyPr/>
          <a:lstStyle/>
          <a:p>
            <a:fld id="{045E74FF-B95A-3049-B6BA-741949CDE00C}" type="slidenum">
              <a:rPr lang="en-US" smtClean="0"/>
              <a:t>24</a:t>
            </a:fld>
            <a:endParaRPr lang="en-US"/>
          </a:p>
        </p:txBody>
      </p:sp>
    </p:spTree>
    <p:extLst>
      <p:ext uri="{BB962C8B-B14F-4D97-AF65-F5344CB8AC3E}">
        <p14:creationId xmlns:p14="http://schemas.microsoft.com/office/powerpoint/2010/main" val="1038805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When you want to use Stored Procedures or Run raw SQL statements, Global Query Filters are ignored.</a:t>
            </a:r>
          </a:p>
        </p:txBody>
      </p:sp>
      <p:sp>
        <p:nvSpPr>
          <p:cNvPr id="4" name="Slide Number Placeholder 3"/>
          <p:cNvSpPr>
            <a:spLocks noGrp="1"/>
          </p:cNvSpPr>
          <p:nvPr>
            <p:ph type="sldNum" sz="quarter" idx="5"/>
          </p:nvPr>
        </p:nvSpPr>
        <p:spPr/>
        <p:txBody>
          <a:bodyPr/>
          <a:lstStyle/>
          <a:p>
            <a:fld id="{045E74FF-B95A-3049-B6BA-741949CDE00C}" type="slidenum">
              <a:rPr lang="en-US" smtClean="0"/>
              <a:t>25</a:t>
            </a:fld>
            <a:endParaRPr lang="en-US"/>
          </a:p>
        </p:txBody>
      </p:sp>
    </p:spTree>
    <p:extLst>
      <p:ext uri="{BB962C8B-B14F-4D97-AF65-F5344CB8AC3E}">
        <p14:creationId xmlns:p14="http://schemas.microsoft.com/office/powerpoint/2010/main" val="4017504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If you want to cover all these downsides, you can use </a:t>
            </a:r>
            <a:r>
              <a:rPr lang="en-US" i="1" dirty="0"/>
              <a:t>Row Level Security.</a:t>
            </a:r>
          </a:p>
          <a:p>
            <a:pPr marL="0" indent="0">
              <a:buFontTx/>
              <a:buNone/>
            </a:pPr>
            <a:endParaRPr lang="en-US" i="1" dirty="0"/>
          </a:p>
          <a:p>
            <a:pPr marL="0" indent="0">
              <a:buFontTx/>
              <a:buNone/>
            </a:pPr>
            <a:r>
              <a:rPr lang="en-US" i="0" dirty="0"/>
              <a:t>It applies to SQL Server and Azure SQL Database.</a:t>
            </a:r>
          </a:p>
          <a:p>
            <a:pPr marL="0" indent="0">
              <a:buFontTx/>
              <a:buNone/>
            </a:pPr>
            <a:r>
              <a:rPr lang="en-US" i="0" dirty="0"/>
              <a:t>Multi-tenant filters work, even if you open SQL Management Studio and write raw SQL queries.</a:t>
            </a:r>
          </a:p>
          <a:p>
            <a:pPr marL="0" indent="0">
              <a:buFontTx/>
              <a:buNone/>
            </a:pPr>
            <a:r>
              <a:rPr lang="en-US" dirty="0"/>
              <a:t>But Row Level Security is relatively complex to implement and you have to stick with SQL Server.</a:t>
            </a:r>
          </a:p>
          <a:p>
            <a:pPr marL="0" indent="0">
              <a:buFontTx/>
              <a:buNone/>
            </a:pPr>
            <a:r>
              <a:rPr lang="en-US" dirty="0"/>
              <a:t> </a:t>
            </a:r>
          </a:p>
          <a:p>
            <a:pPr marL="0" indent="0">
              <a:buFontTx/>
              <a:buNone/>
            </a:pPr>
            <a:r>
              <a:rPr lang="en-US" sz="1200" b="0" noProof="0" dirty="0">
                <a:latin typeface="Euclid Circular B" panose="020B0504000000000000" pitchFamily="34" charset="0"/>
                <a:ea typeface="Euclid Circular B" panose="020B0504000000000000" pitchFamily="34" charset="0"/>
              </a:rPr>
              <a:t>So for me,</a:t>
            </a:r>
            <a:r>
              <a:rPr lang="en-US" sz="1200" b="1" noProof="0" dirty="0">
                <a:latin typeface="Euclid Circular B" panose="020B0504000000000000" pitchFamily="34" charset="0"/>
                <a:ea typeface="Euclid Circular B" panose="020B0504000000000000" pitchFamily="34" charset="0"/>
              </a:rPr>
              <a:t> EF Core Global filters method is ideal </a:t>
            </a:r>
            <a:r>
              <a:rPr lang="en-US" dirty="0"/>
              <a:t>for a </a:t>
            </a:r>
            <a:r>
              <a:rPr lang="en-US" b="1" dirty="0"/>
              <a:t>pragmatic </a:t>
            </a:r>
            <a:r>
              <a:rPr lang="en-US" dirty="0"/>
              <a:t>solution.</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26</a:t>
            </a:fld>
            <a:endParaRPr lang="en-US"/>
          </a:p>
        </p:txBody>
      </p:sp>
    </p:spTree>
    <p:extLst>
      <p:ext uri="{BB962C8B-B14F-4D97-AF65-F5344CB8AC3E}">
        <p14:creationId xmlns:p14="http://schemas.microsoft.com/office/powerpoint/2010/main" val="1109085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27</a:t>
            </a:fld>
            <a:endParaRPr lang="en-US"/>
          </a:p>
        </p:txBody>
      </p:sp>
    </p:spTree>
    <p:extLst>
      <p:ext uri="{BB962C8B-B14F-4D97-AF65-F5344CB8AC3E}">
        <p14:creationId xmlns:p14="http://schemas.microsoft.com/office/powerpoint/2010/main" val="684969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the framework, we have base abstract class called </a:t>
            </a:r>
            <a:r>
              <a:rPr lang="en-US" b="0" i="1" dirty="0"/>
              <a:t>Entity.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To avoid human mistakes, </a:t>
            </a:r>
            <a:r>
              <a:rPr lang="en-US" b="0" dirty="0"/>
              <a:t>we set the </a:t>
            </a:r>
            <a:r>
              <a:rPr lang="en-US" b="0" i="1" dirty="0" err="1"/>
              <a:t>TenantId</a:t>
            </a:r>
            <a:r>
              <a:rPr lang="en-US" b="0" dirty="0"/>
              <a:t> automatically in the framework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added a protected constructor with empty parameters.</a:t>
            </a:r>
          </a:p>
          <a:p>
            <a:pPr marL="0" indent="0">
              <a:buFontTx/>
              <a:buNone/>
            </a:pPr>
            <a:r>
              <a:rPr lang="en-US" dirty="0"/>
              <a:t>We get the active </a:t>
            </a:r>
            <a:r>
              <a:rPr lang="en-US" i="1" dirty="0" err="1"/>
              <a:t>TenantId</a:t>
            </a:r>
            <a:r>
              <a:rPr lang="en-US" dirty="0"/>
              <a:t> from the active tenant’s scope and set via reflection.</a:t>
            </a:r>
          </a:p>
          <a:p>
            <a:pPr marL="0" indent="0">
              <a:buFontTx/>
              <a:buNone/>
            </a:pPr>
            <a:r>
              <a:rPr lang="en-US" dirty="0"/>
              <a:t>This way we are sure that </a:t>
            </a:r>
            <a:r>
              <a:rPr lang="en-US" i="1" dirty="0" err="1"/>
              <a:t>TenantId</a:t>
            </a:r>
            <a:r>
              <a:rPr lang="en-US" dirty="0"/>
              <a:t> is always being set correctly.</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28</a:t>
            </a:fld>
            <a:endParaRPr lang="en-US"/>
          </a:p>
        </p:txBody>
      </p:sp>
    </p:spTree>
    <p:extLst>
      <p:ext uri="{BB962C8B-B14F-4D97-AF65-F5344CB8AC3E}">
        <p14:creationId xmlns:p14="http://schemas.microsoft.com/office/powerpoint/2010/main" val="3243091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allow your tenants to have separate DB, then you need to deal with DB Connection String Selection</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29</a:t>
            </a:fld>
            <a:endParaRPr lang="en-US"/>
          </a:p>
        </p:txBody>
      </p:sp>
    </p:spTree>
    <p:extLst>
      <p:ext uri="{BB962C8B-B14F-4D97-AF65-F5344CB8AC3E}">
        <p14:creationId xmlns:p14="http://schemas.microsoft.com/office/powerpoint/2010/main" val="2424178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framework, we have a table called </a:t>
            </a:r>
            <a:r>
              <a:rPr lang="en-US" i="1" dirty="0" err="1"/>
              <a:t>TenantConnectionStrings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 tenant has a separate database then we store its connection string in </a:t>
            </a:r>
            <a:r>
              <a:rPr lang="en-US" i="1" dirty="0" err="1"/>
              <a:t>TenantConnectionStrings</a:t>
            </a:r>
            <a:r>
              <a:rPr lang="en-US" dirty="0"/>
              <a:t> table with </a:t>
            </a:r>
            <a:r>
              <a:rPr lang="en-US" dirty="0" err="1"/>
              <a:t>TenantId</a:t>
            </a:r>
            <a:r>
              <a:rPr lang="en-US" dirty="0"/>
              <a:t>.</a:t>
            </a:r>
          </a:p>
          <a:p>
            <a:r>
              <a:rPr lang="en-US" dirty="0"/>
              <a:t>The framework first checks this table then fallbacks to the current module’s configuration.</a:t>
            </a:r>
          </a:p>
          <a:p>
            <a:r>
              <a:rPr lang="en-US" dirty="0"/>
              <a:t>Finally, it checks the connection in the main application’s connection string, which is located in </a:t>
            </a:r>
            <a:r>
              <a:rPr lang="en-US" dirty="0" err="1"/>
              <a:t>appsettings.json</a:t>
            </a:r>
            <a:r>
              <a:rPr lang="en-US" dirty="0"/>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way we setup a hybrid approach for both shared and dedicated database architecture.</a:t>
            </a:r>
          </a:p>
          <a:p>
            <a:endParaRPr lang="en-US" dirty="0"/>
          </a:p>
          <a:p>
            <a:r>
              <a:rPr lang="en-US" dirty="0"/>
              <a:t> </a:t>
            </a:r>
          </a:p>
        </p:txBody>
      </p:sp>
      <p:sp>
        <p:nvSpPr>
          <p:cNvPr id="4" name="Slide Number Placeholder 3"/>
          <p:cNvSpPr>
            <a:spLocks noGrp="1"/>
          </p:cNvSpPr>
          <p:nvPr>
            <p:ph type="sldNum" sz="quarter" idx="5"/>
          </p:nvPr>
        </p:nvSpPr>
        <p:spPr/>
        <p:txBody>
          <a:bodyPr/>
          <a:lstStyle/>
          <a:p>
            <a:fld id="{045E74FF-B95A-3049-B6BA-741949CDE00C}" type="slidenum">
              <a:rPr lang="en-US" smtClean="0"/>
              <a:t>30</a:t>
            </a:fld>
            <a:endParaRPr lang="en-US"/>
          </a:p>
        </p:txBody>
      </p:sp>
    </p:spTree>
    <p:extLst>
      <p:ext uri="{BB962C8B-B14F-4D97-AF65-F5344CB8AC3E}">
        <p14:creationId xmlns:p14="http://schemas.microsoft.com/office/powerpoint/2010/main" val="1795958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implementation. I simplified the code a bit for your focus.</a:t>
            </a:r>
          </a:p>
          <a:p>
            <a:r>
              <a:rPr lang="en-US" dirty="0"/>
              <a:t>We use a factory service to dynamically set the connection string when the </a:t>
            </a:r>
            <a:r>
              <a:rPr lang="en-US" i="1" dirty="0" err="1"/>
              <a:t>DbContext</a:t>
            </a:r>
            <a:r>
              <a:rPr lang="en-US" dirty="0"/>
              <a:t> is being created.</a:t>
            </a:r>
          </a:p>
          <a:p>
            <a:r>
              <a:rPr lang="en-US" dirty="0"/>
              <a:t>We use </a:t>
            </a:r>
            <a:r>
              <a:rPr lang="en-US" i="1" dirty="0" err="1"/>
              <a:t>DbContextCreationOptions</a:t>
            </a:r>
            <a:r>
              <a:rPr lang="en-US" dirty="0"/>
              <a:t> for this approach</a:t>
            </a:r>
          </a:p>
          <a:p>
            <a:endParaRPr lang="en-US" dirty="0"/>
          </a:p>
          <a:p>
            <a:r>
              <a:rPr lang="en-US" dirty="0"/>
              <a:t>https://learn.microsoft.com/en-us/dotnet/api/microsoft.entityframeworkcore.dbcontextoptionsbuilder?view=efcore-7.0</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31</a:t>
            </a:fld>
            <a:endParaRPr lang="en-US"/>
          </a:p>
        </p:txBody>
      </p:sp>
    </p:spTree>
    <p:extLst>
      <p:ext uri="{BB962C8B-B14F-4D97-AF65-F5344CB8AC3E}">
        <p14:creationId xmlns:p14="http://schemas.microsoft.com/office/powerpoint/2010/main" val="627654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need to change the active tenant.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when you have </a:t>
            </a:r>
            <a:r>
              <a:rPr lang="en-US" b="1" dirty="0"/>
              <a:t>background job that generates reports </a:t>
            </a:r>
            <a:r>
              <a:rPr lang="en-US" dirty="0"/>
              <a:t>for each tenant.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it may require it in a </a:t>
            </a:r>
            <a:r>
              <a:rPr lang="en-US" b="1" dirty="0"/>
              <a:t>Windows Service </a:t>
            </a:r>
            <a:r>
              <a:rPr lang="en-US" dirty="0"/>
              <a:t>where there is no HTTP request.</a:t>
            </a:r>
          </a:p>
        </p:txBody>
      </p:sp>
      <p:sp>
        <p:nvSpPr>
          <p:cNvPr id="4" name="Slide Number Placeholder 3"/>
          <p:cNvSpPr>
            <a:spLocks noGrp="1"/>
          </p:cNvSpPr>
          <p:nvPr>
            <p:ph type="sldNum" sz="quarter" idx="5"/>
          </p:nvPr>
        </p:nvSpPr>
        <p:spPr/>
        <p:txBody>
          <a:bodyPr/>
          <a:lstStyle/>
          <a:p>
            <a:fld id="{045E74FF-B95A-3049-B6BA-741949CDE00C}" type="slidenum">
              <a:rPr lang="en-US" smtClean="0"/>
              <a:t>32</a:t>
            </a:fld>
            <a:endParaRPr lang="en-US"/>
          </a:p>
        </p:txBody>
      </p:sp>
    </p:spTree>
    <p:extLst>
      <p:ext uri="{BB962C8B-B14F-4D97-AF65-F5344CB8AC3E}">
        <p14:creationId xmlns:p14="http://schemas.microsoft.com/office/powerpoint/2010/main" val="3189647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we use a disposable method called “Change” on the Current Tenant object.</a:t>
            </a:r>
          </a:p>
          <a:p>
            <a:r>
              <a:rPr lang="en-US" dirty="0"/>
              <a:t>Here we keep the original tenant in a temporary variable and then we set the new tenant.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restore the original tenant after when the using code block finishes.</a:t>
            </a:r>
          </a:p>
        </p:txBody>
      </p:sp>
      <p:sp>
        <p:nvSpPr>
          <p:cNvPr id="4" name="Slide Number Placeholder 3"/>
          <p:cNvSpPr>
            <a:spLocks noGrp="1"/>
          </p:cNvSpPr>
          <p:nvPr>
            <p:ph type="sldNum" sz="quarter" idx="5"/>
          </p:nvPr>
        </p:nvSpPr>
        <p:spPr/>
        <p:txBody>
          <a:bodyPr/>
          <a:lstStyle/>
          <a:p>
            <a:fld id="{045E74FF-B95A-3049-B6BA-741949CDE00C}" type="slidenum">
              <a:rPr lang="en-US" smtClean="0"/>
              <a:t>33</a:t>
            </a:fld>
            <a:endParaRPr lang="en-US"/>
          </a:p>
        </p:txBody>
      </p:sp>
    </p:spTree>
    <p:extLst>
      <p:ext uri="{BB962C8B-B14F-4D97-AF65-F5344CB8AC3E}">
        <p14:creationId xmlns:p14="http://schemas.microsoft.com/office/powerpoint/2010/main" val="121141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Multi-tenancy is</a:t>
            </a:r>
            <a:r>
              <a:rPr lang="en-US" b="1" dirty="0"/>
              <a:t> an architectural approach</a:t>
            </a:r>
            <a:r>
              <a:rPr lang="en-US" b="1" u="none" noProof="0" dirty="0">
                <a:latin typeface="Euclid Circular B" panose="020B0504000000000000" pitchFamily="34" charset="0"/>
                <a:ea typeface="Euclid Circular B" panose="020B0504000000000000" pitchFamily="34" charset="0"/>
              </a:rPr>
              <a:t> </a:t>
            </a:r>
            <a:r>
              <a:rPr lang="en-US" b="0" u="none" noProof="0" dirty="0">
                <a:latin typeface="Euclid Circular B" panose="020B0504000000000000" pitchFamily="34" charset="0"/>
                <a:ea typeface="Euclid Circular B" panose="020B0504000000000000" pitchFamily="34" charset="0"/>
              </a:rPr>
              <a:t>to build SaaS projects.</a:t>
            </a:r>
            <a:endParaRPr lang="en-US" b="0" u="none" dirty="0"/>
          </a:p>
          <a:p>
            <a:pPr marL="171450" indent="-171450">
              <a:buFont typeface="Arial" panose="020B0604020202020204" pitchFamily="34" charset="0"/>
              <a:buChar char="•"/>
            </a:pPr>
            <a:r>
              <a:rPr lang="en-US" b="1" dirty="0"/>
              <a:t>Hardware + Software resources</a:t>
            </a:r>
            <a:r>
              <a:rPr lang="en-US" dirty="0"/>
              <a:t> </a:t>
            </a:r>
            <a:r>
              <a:rPr lang="en-US" b="1" dirty="0"/>
              <a:t>shared</a:t>
            </a:r>
            <a:r>
              <a:rPr lang="en-US" dirty="0"/>
              <a:t> btw tenants.</a:t>
            </a:r>
          </a:p>
          <a:p>
            <a:pPr marL="171450" indent="-171450">
              <a:buFont typeface="Arial" panose="020B0604020202020204" pitchFamily="34" charset="0"/>
              <a:buChar char="•"/>
            </a:pPr>
            <a:r>
              <a:rPr lang="en-US" dirty="0"/>
              <a:t>Tenant's </a:t>
            </a:r>
            <a:r>
              <a:rPr lang="en-US" b="1" dirty="0"/>
              <a:t>data and configurations are logically or physically separated</a:t>
            </a:r>
            <a:r>
              <a:rPr lang="en-US" dirty="0"/>
              <a:t>. </a:t>
            </a:r>
          </a:p>
          <a:p>
            <a:pPr marL="0" indent="0">
              <a:buFont typeface="Arial" panose="020B0604020202020204" pitchFamily="34" charset="0"/>
              <a:buNone/>
            </a:pPr>
            <a:endParaRPr lang="en-US" b="1" dirty="0"/>
          </a:p>
          <a:p>
            <a:pPr marL="0" indent="0">
              <a:buFont typeface="Arial" panose="020B0604020202020204" pitchFamily="34" charset="0"/>
              <a:buNone/>
            </a:pPr>
            <a:r>
              <a:rPr lang="en-US" b="0" dirty="0">
                <a:sym typeface="Wingdings" panose="05000000000000000000" pitchFamily="2" charset="2"/>
              </a:rPr>
              <a:t> </a:t>
            </a:r>
            <a:r>
              <a:rPr lang="en-US" b="0" dirty="0"/>
              <a:t>Tenants: Customers --- Host: Solution owner</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0" dirty="0">
                <a:sym typeface="Wingdings" panose="05000000000000000000" pitchFamily="2" charset="2"/>
              </a:rPr>
              <a:t> </a:t>
            </a:r>
            <a:r>
              <a:rPr lang="en-US" u="sng" dirty="0">
                <a:latin typeface="Euclid Circular B" panose="020B0504000000000000" pitchFamily="34" charset="0"/>
                <a:ea typeface="Euclid Circular B" panose="020B0504000000000000" pitchFamily="34" charset="0"/>
              </a:rPr>
              <a:t>Unaware of multi-tenancy</a:t>
            </a:r>
            <a:r>
              <a:rPr lang="en-US" b="1" dirty="0">
                <a:latin typeface="Euclid Circular B" panose="020B0504000000000000" pitchFamily="34" charset="0"/>
                <a:ea typeface="Euclid Circular B" panose="020B0504000000000000" pitchFamily="34" charset="0"/>
              </a:rPr>
              <a:t> : </a:t>
            </a:r>
          </a:p>
          <a:p>
            <a:pPr marL="0" indent="0">
              <a:buFont typeface="Arial" panose="020B0604020202020204" pitchFamily="34" charset="0"/>
              <a:buNone/>
            </a:pPr>
            <a:r>
              <a:rPr lang="en-US" dirty="0"/>
              <a:t>You app code should be </a:t>
            </a:r>
            <a:r>
              <a:rPr lang="en-US" b="1" dirty="0"/>
              <a:t>multi-tenancy unaware</a:t>
            </a:r>
            <a:r>
              <a:rPr lang="en-US" dirty="0"/>
              <a:t> as much as possible.</a:t>
            </a:r>
          </a:p>
          <a:p>
            <a:pPr marL="0" indent="0">
              <a:buFont typeface="Arial" panose="020B0604020202020204" pitchFamily="34" charset="0"/>
              <a:buNone/>
            </a:pPr>
            <a:r>
              <a:rPr lang="en-US" dirty="0"/>
              <a:t>And deployable to on-premise.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3514928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tenants share the same database, you may want to run queries on all tenants.</a:t>
            </a:r>
          </a:p>
          <a:p>
            <a:r>
              <a:rPr lang="en-US" dirty="0"/>
              <a:t>Especially for generating cumulative reports among your tenants.</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34</a:t>
            </a:fld>
            <a:endParaRPr lang="en-US"/>
          </a:p>
        </p:txBody>
      </p:sp>
    </p:spTree>
    <p:extLst>
      <p:ext uri="{BB962C8B-B14F-4D97-AF65-F5344CB8AC3E}">
        <p14:creationId xmlns:p14="http://schemas.microsoft.com/office/powerpoint/2010/main" val="1528093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want to query on all </a:t>
            </a:r>
            <a:r>
              <a:rPr lang="en-US" dirty="0" err="1"/>
              <a:t>tenats</a:t>
            </a:r>
            <a:r>
              <a:rPr lang="en-US" dirty="0"/>
              <a:t>’ data, you need to disable the multi-tenancy filter on</a:t>
            </a:r>
          </a:p>
          <a:p>
            <a:endParaRPr lang="en-US" dirty="0"/>
          </a:p>
          <a:p>
            <a:r>
              <a:rPr lang="en-US" dirty="0"/>
              <a:t>In this example we get all book count without tenancy filter.</a:t>
            </a:r>
          </a:p>
          <a:p>
            <a:r>
              <a:rPr lang="en-US" dirty="0"/>
              <a:t>We inject </a:t>
            </a:r>
            <a:r>
              <a:rPr lang="en-US" dirty="0" err="1"/>
              <a:t>IDataFilter</a:t>
            </a:r>
            <a:r>
              <a:rPr lang="en-US" dirty="0"/>
              <a:t> which holds all global filters.</a:t>
            </a:r>
          </a:p>
          <a:p>
            <a:r>
              <a:rPr lang="en-US" dirty="0"/>
              <a:t>And we run the Disable method of </a:t>
            </a:r>
            <a:r>
              <a:rPr lang="en-US" dirty="0" err="1"/>
              <a:t>DataFilter</a:t>
            </a:r>
            <a:r>
              <a:rPr lang="en-US" dirty="0"/>
              <a:t> object for a specific filter in the using code-block.</a:t>
            </a:r>
          </a:p>
          <a:p>
            <a:endParaRPr lang="en-US" dirty="0"/>
          </a:p>
          <a:p>
            <a:r>
              <a:rPr lang="en-US" dirty="0"/>
              <a:t>After the “Using” code block finishes, </a:t>
            </a:r>
            <a:r>
              <a:rPr lang="en-US" dirty="0" err="1"/>
              <a:t>TenantId</a:t>
            </a:r>
            <a:r>
              <a:rPr lang="en-US" dirty="0"/>
              <a:t> will be restored again.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35</a:t>
            </a:fld>
            <a:endParaRPr lang="en-US"/>
          </a:p>
        </p:txBody>
      </p:sp>
    </p:spTree>
    <p:extLst>
      <p:ext uri="{BB962C8B-B14F-4D97-AF65-F5344CB8AC3E}">
        <p14:creationId xmlns:p14="http://schemas.microsoft.com/office/powerpoint/2010/main" val="4202537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simplified implementation we did in the framework.</a:t>
            </a:r>
          </a:p>
          <a:p>
            <a:r>
              <a:rPr lang="en-US" dirty="0"/>
              <a:t>We use a singleton class called </a:t>
            </a:r>
            <a:r>
              <a:rPr lang="en-US" b="1" dirty="0" err="1"/>
              <a:t>DataFilter</a:t>
            </a:r>
            <a:r>
              <a:rPr lang="en-US" dirty="0"/>
              <a:t> and we save all filters in a concurrent dictionary. </a:t>
            </a:r>
          </a:p>
          <a:p>
            <a:r>
              <a:rPr lang="en-US" dirty="0"/>
              <a:t>And each filter has a </a:t>
            </a:r>
            <a:r>
              <a:rPr lang="en-US" i="1" dirty="0"/>
              <a:t>Boolean</a:t>
            </a:r>
            <a:r>
              <a:rPr lang="en-US" dirty="0"/>
              <a:t> flag called </a:t>
            </a:r>
            <a:r>
              <a:rPr lang="en-US" i="1" dirty="0" err="1"/>
              <a:t>IsEnabled</a:t>
            </a:r>
            <a:r>
              <a:rPr lang="en-US" dirty="0"/>
              <a:t>.</a:t>
            </a:r>
          </a:p>
          <a:p>
            <a:r>
              <a:rPr lang="en-US" dirty="0"/>
              <a:t>Each time we add the global query filter we first check this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returns </a:t>
            </a:r>
            <a:r>
              <a:rPr lang="en-US" dirty="0" err="1"/>
              <a:t>DisposableAction</a:t>
            </a:r>
            <a:r>
              <a:rPr lang="en-US" dirty="0"/>
              <a:t> so that we restore the filter back.</a:t>
            </a:r>
          </a:p>
        </p:txBody>
      </p:sp>
      <p:sp>
        <p:nvSpPr>
          <p:cNvPr id="4" name="Slide Number Placeholder 3"/>
          <p:cNvSpPr>
            <a:spLocks noGrp="1"/>
          </p:cNvSpPr>
          <p:nvPr>
            <p:ph type="sldNum" sz="quarter" idx="5"/>
          </p:nvPr>
        </p:nvSpPr>
        <p:spPr/>
        <p:txBody>
          <a:bodyPr/>
          <a:lstStyle/>
          <a:p>
            <a:fld id="{045E74FF-B95A-3049-B6BA-741949CDE00C}" type="slidenum">
              <a:rPr lang="en-US" smtClean="0"/>
              <a:t>36</a:t>
            </a:fld>
            <a:endParaRPr lang="en-US"/>
          </a:p>
        </p:txBody>
      </p:sp>
    </p:spTree>
    <p:extLst>
      <p:ext uri="{BB962C8B-B14F-4D97-AF65-F5344CB8AC3E}">
        <p14:creationId xmlns:p14="http://schemas.microsoft.com/office/powerpoint/2010/main" val="3508433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topic is database migration.</a:t>
            </a:r>
          </a:p>
          <a:p>
            <a:r>
              <a:rPr lang="en-US" dirty="0"/>
              <a:t>There are various approaches to migrating tenant databases.</a:t>
            </a:r>
          </a:p>
          <a:p>
            <a:r>
              <a:rPr lang="en-US" dirty="0"/>
              <a:t>Let's take a look at some of them.</a:t>
            </a:r>
          </a:p>
        </p:txBody>
      </p:sp>
      <p:sp>
        <p:nvSpPr>
          <p:cNvPr id="4" name="Slide Number Placeholder 3"/>
          <p:cNvSpPr>
            <a:spLocks noGrp="1"/>
          </p:cNvSpPr>
          <p:nvPr>
            <p:ph type="sldNum" sz="quarter" idx="5"/>
          </p:nvPr>
        </p:nvSpPr>
        <p:spPr/>
        <p:txBody>
          <a:bodyPr/>
          <a:lstStyle/>
          <a:p>
            <a:fld id="{045E74FF-B95A-3049-B6BA-741949CDE00C}" type="slidenum">
              <a:rPr lang="en-US" smtClean="0"/>
              <a:t>37</a:t>
            </a:fld>
            <a:endParaRPr lang="en-US"/>
          </a:p>
        </p:txBody>
      </p:sp>
    </p:spTree>
    <p:extLst>
      <p:ext uri="{BB962C8B-B14F-4D97-AF65-F5344CB8AC3E}">
        <p14:creationId xmlns:p14="http://schemas.microsoft.com/office/powerpoint/2010/main" val="3263097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Approach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easily migrate all tenant databases by creating a simple console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 all tenants use the same version whenever you update the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there is a lot of data in the tenant databases, the upgrade process may take a long time and in this case, all tenants will wait for this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Approach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migrate a tenant’s database whenever a user of the tenant interacts with the 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suspend the first request and make the DB migration in the background, and resume the request and send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way only the relevant tenant wait for the upgrade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But if this process takes too much time, first user will get timeout exception.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Also there’ll be </a:t>
            </a:r>
            <a:r>
              <a:rPr lang="en-US" b="1" dirty="0"/>
              <a:t>race condition.</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38</a:t>
            </a:fld>
            <a:endParaRPr lang="en-US"/>
          </a:p>
        </p:txBody>
      </p:sp>
    </p:spTree>
    <p:extLst>
      <p:ext uri="{BB962C8B-B14F-4D97-AF65-F5344CB8AC3E}">
        <p14:creationId xmlns:p14="http://schemas.microsoft.com/office/powerpoint/2010/main" val="3978286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have 2 types of application servers: the latest version and the previous version.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tool can update the application servers and databases in the background.</a:t>
            </a:r>
          </a:p>
          <a:p>
            <a:endParaRPr lang="en-US" dirty="0"/>
          </a:p>
          <a:p>
            <a:r>
              <a:rPr lang="en-US" dirty="0"/>
              <a:t>When a user enters the system, if his database has been upgraded, you redirect him to the new system. If not, he’ll continue to use the old version.</a:t>
            </a:r>
          </a:p>
          <a:p>
            <a:r>
              <a:rPr lang="en-US" dirty="0"/>
              <a:t>You can achieve this by writing a rule to your load balancer. </a:t>
            </a:r>
          </a:p>
          <a:p>
            <a:endParaRPr lang="en-US" dirty="0"/>
          </a:p>
          <a:p>
            <a:r>
              <a:rPr lang="en-US" dirty="0"/>
              <a:t>When Gmail made a radical renovation in the UI, they made a similar approach.</a:t>
            </a:r>
          </a:p>
          <a:p>
            <a:r>
              <a:rPr lang="en-US" dirty="0"/>
              <a:t>While I was using the old version, my fellow was using the new UI.</a:t>
            </a:r>
          </a:p>
          <a:p>
            <a:r>
              <a:rPr lang="en-US" dirty="0"/>
              <a:t>And I received a notification that my app will be renewed soon.</a:t>
            </a:r>
          </a:p>
          <a:p>
            <a:endParaRPr lang="en-US" dirty="0"/>
          </a:p>
          <a:p>
            <a:endParaRPr lang="en-US" dirty="0"/>
          </a:p>
          <a:p>
            <a:r>
              <a:rPr lang="en-US" b="1" dirty="0"/>
              <a:t>This is the ideal way for big systems !</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39</a:t>
            </a:fld>
            <a:endParaRPr lang="en-US"/>
          </a:p>
        </p:txBody>
      </p:sp>
    </p:spTree>
    <p:extLst>
      <p:ext uri="{BB962C8B-B14F-4D97-AF65-F5344CB8AC3E}">
        <p14:creationId xmlns:p14="http://schemas.microsoft.com/office/powerpoint/2010/main" val="212684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Cost Efficiency</a:t>
            </a:r>
            <a:r>
              <a:rPr lang="en-US" dirty="0"/>
              <a:t>: You </a:t>
            </a:r>
            <a:r>
              <a:rPr lang="en-US" b="1" dirty="0"/>
              <a:t>share the hardware and software resources among customers</a:t>
            </a:r>
            <a:r>
              <a:rPr lang="en-US" dirty="0"/>
              <a:t>, you </a:t>
            </a:r>
            <a:r>
              <a:rPr lang="en-US" b="1" dirty="0"/>
              <a:t>reduce costs </a:t>
            </a:r>
            <a:r>
              <a:rPr lang="en-US" dirty="0"/>
              <a:t>and </a:t>
            </a:r>
            <a:r>
              <a:rPr lang="en-US" b="1" dirty="0"/>
              <a:t>serve the maximum number of customers</a:t>
            </a:r>
            <a:r>
              <a:rPr lang="en-US" dirty="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Consistent User Experience</a:t>
            </a:r>
            <a:r>
              <a:rPr lang="en-US" dirty="0"/>
              <a:t>: A</a:t>
            </a:r>
            <a:r>
              <a:rPr lang="en-US" sz="1200" noProof="0" dirty="0" err="1">
                <a:latin typeface="Euclid Circular B" panose="020B0504000000000000" pitchFamily="34" charset="0"/>
                <a:ea typeface="Euclid Circular B" panose="020B0504000000000000" pitchFamily="34" charset="0"/>
              </a:rPr>
              <a:t>ll</a:t>
            </a:r>
            <a:r>
              <a:rPr lang="en-US" sz="1200" noProof="0" dirty="0">
                <a:latin typeface="Euclid Circular B" panose="020B0504000000000000" pitchFamily="34" charset="0"/>
                <a:ea typeface="Euclid Circular B" panose="020B0504000000000000" pitchFamily="34" charset="0"/>
              </a:rPr>
              <a:t> your customers use the </a:t>
            </a:r>
            <a:r>
              <a:rPr lang="en-US" b="1" noProof="0" dirty="0"/>
              <a:t>latest version. </a:t>
            </a:r>
            <a:r>
              <a:rPr lang="en-US" sz="1200" b="0" noProof="0" dirty="0">
                <a:latin typeface="Euclid Circular B" panose="020B0504000000000000" pitchFamily="34" charset="0"/>
                <a:ea typeface="Euclid Circular B" panose="020B0504000000000000" pitchFamily="34" charset="0"/>
              </a:rPr>
              <a:t> So, we as d</a:t>
            </a:r>
            <a:r>
              <a:rPr lang="en-US" dirty="0" err="1"/>
              <a:t>evelopers</a:t>
            </a:r>
            <a:r>
              <a:rPr lang="en-US" dirty="0"/>
              <a:t>, can </a:t>
            </a:r>
            <a:r>
              <a:rPr lang="en-US" b="1" dirty="0"/>
              <a:t>focus on maintaining a single codebase</a:t>
            </a:r>
            <a:r>
              <a:rPr lang="en-US" dirty="0"/>
              <a:t>, ensuring all tenants receive updates and improvements at the same time.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Ease of maintenance</a:t>
            </a:r>
            <a:r>
              <a:rPr lang="en-US" b="1" dirty="0"/>
              <a:t>: </a:t>
            </a:r>
            <a:r>
              <a:rPr lang="en-US" dirty="0"/>
              <a:t>Maintaining a </a:t>
            </a:r>
            <a:r>
              <a:rPr lang="en-US" b="1" dirty="0"/>
              <a:t>single codebase</a:t>
            </a:r>
            <a:r>
              <a:rPr lang="en-US" dirty="0"/>
              <a:t> and infrastructure for all tenants simplifies </a:t>
            </a:r>
            <a:r>
              <a:rPr lang="en-US" b="1" dirty="0"/>
              <a:t>software updates, patches, and bug fixes</a:t>
            </a:r>
            <a:r>
              <a:rPr lang="en-US" dirty="0"/>
              <a:t>. It reduces the complexity of managing multiple instances, making it easier for developers and administrators to maintain the system.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Scalability</a:t>
            </a:r>
            <a:r>
              <a:rPr lang="en-US" u="sng" dirty="0"/>
              <a:t>:</a:t>
            </a:r>
            <a:r>
              <a:rPr lang="en-US" dirty="0"/>
              <a:t> When there are demand spikes, you can easily </a:t>
            </a:r>
            <a:r>
              <a:rPr lang="en-US" b="1" dirty="0"/>
              <a:t>increase system resources. </a:t>
            </a:r>
            <a:r>
              <a:rPr lang="en-US" b="0" dirty="0"/>
              <a:t>You can add extra servers behind your load balancer.</a:t>
            </a:r>
            <a:r>
              <a:rPr lang="en-US" dirty="0"/>
              <a:t> This way, you can serve more customers.. This leads to better resource utilization and responsiveness to </a:t>
            </a:r>
            <a:r>
              <a:rPr lang="en-US" b="1" dirty="0"/>
              <a:t>demand spikes</a:t>
            </a:r>
            <a:r>
              <a:rPr lang="en-US" dirty="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u="sng" dirty="0"/>
              <a:t>Ease of Deployment: </a:t>
            </a:r>
            <a:r>
              <a:rPr lang="en-US" b="1" dirty="0"/>
              <a:t>New tenants can be onboarded </a:t>
            </a:r>
            <a:r>
              <a:rPr lang="en-US" dirty="0"/>
              <a:t>quickly within the existing infrastructure, you don’t need to set up a new environment for the new client. When a new tenant comes, you just </a:t>
            </a:r>
            <a:r>
              <a:rPr lang="en-US" b="1" dirty="0"/>
              <a:t>add a new line into your Tenants table.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424393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u="sng" dirty="0"/>
              <a:t>Data isolation</a:t>
            </a:r>
            <a:r>
              <a:rPr lang="en-US" dirty="0"/>
              <a:t>: You must ensure, you provide a </a:t>
            </a:r>
            <a:r>
              <a:rPr lang="en-US" b="1" dirty="0"/>
              <a:t>proper data isolation </a:t>
            </a:r>
            <a:r>
              <a:rPr lang="en-US" dirty="0"/>
              <a:t>btw tenants to prevent </a:t>
            </a:r>
            <a:r>
              <a:rPr lang="en-US" b="0" dirty="0"/>
              <a:t>unauthorized access.</a:t>
            </a:r>
          </a:p>
          <a:p>
            <a:pPr marL="228600" indent="-228600">
              <a:buFont typeface="+mj-lt"/>
              <a:buAutoNum type="arabicPeriod"/>
            </a:pPr>
            <a:r>
              <a:rPr lang="en-US" b="1" u="sng" dirty="0"/>
              <a:t>Customization and configuration</a:t>
            </a:r>
            <a:r>
              <a:rPr lang="en-US" dirty="0"/>
              <a:t>: Your clients may request to customize the application according to their requirements. They want to make </a:t>
            </a:r>
            <a:r>
              <a:rPr lang="en-US" b="1" dirty="0"/>
              <a:t>rebranding and customize the UI, logo, colors. Managing different </a:t>
            </a:r>
            <a:r>
              <a:rPr lang="en-US" dirty="0"/>
              <a:t>configurations and customizations for each tenant without compromising the core architecture can be challenging.</a:t>
            </a:r>
          </a:p>
          <a:p>
            <a:pPr marL="228600" indent="-228600">
              <a:buFont typeface="+mj-lt"/>
              <a:buAutoNum type="arabicPeriod"/>
            </a:pPr>
            <a:r>
              <a:rPr lang="en-US" b="1" u="sng" dirty="0"/>
              <a:t>Performance balance</a:t>
            </a:r>
            <a:r>
              <a:rPr lang="en-US" dirty="0"/>
              <a:t>: </a:t>
            </a:r>
            <a:r>
              <a:rPr lang="en-US" b="1" dirty="0"/>
              <a:t>some customers may use the system extensively </a:t>
            </a:r>
            <a:r>
              <a:rPr lang="en-US" dirty="0"/>
              <a:t>We call this “Noisy neighbors“.. We should  ensure that the resource usage of one tenant does not negatively impact the performance of other. This should be done by monitoring the system.</a:t>
            </a:r>
          </a:p>
          <a:p>
            <a:pPr marL="228600" indent="-228600">
              <a:buFont typeface="+mj-lt"/>
              <a:buAutoNum type="arabicPeriod"/>
            </a:pPr>
            <a:r>
              <a:rPr lang="en-US" b="1" u="sng" dirty="0"/>
              <a:t>Security:</a:t>
            </a:r>
            <a:r>
              <a:rPr lang="en-US" dirty="0"/>
              <a:t> Also if you have a security hole, </a:t>
            </a:r>
            <a:r>
              <a:rPr lang="en-US" b="1" dirty="0"/>
              <a:t>a tenant can gain access </a:t>
            </a:r>
            <a:r>
              <a:rPr lang="en-US" dirty="0"/>
              <a:t>to all your tenant’s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u="sng" dirty="0">
                <a:latin typeface="Euclid Circular B" panose="020B0504000000000000" pitchFamily="34" charset="0"/>
                <a:ea typeface="Euclid Circular B" panose="020B0504000000000000" pitchFamily="34" charset="0"/>
              </a:rPr>
              <a:t>Backup and recovery</a:t>
            </a:r>
            <a:r>
              <a:rPr lang="en-US" sz="1200" b="1" dirty="0">
                <a:latin typeface="Euclid Circular B" panose="020B0504000000000000" pitchFamily="34" charset="0"/>
                <a:ea typeface="Euclid Circular B" panose="020B0504000000000000" pitchFamily="34" charset="0"/>
              </a:rPr>
              <a:t>:</a:t>
            </a:r>
            <a:r>
              <a:rPr lang="en-US" sz="1200" dirty="0">
                <a:latin typeface="Euclid Circular B" panose="020B0504000000000000" pitchFamily="34" charset="0"/>
                <a:ea typeface="Euclid Circular B" panose="020B0504000000000000" pitchFamily="34" charset="0"/>
              </a:rPr>
              <a:t>  This involves </a:t>
            </a:r>
            <a:r>
              <a:rPr lang="en-US" sz="1200" b="1" dirty="0">
                <a:latin typeface="Euclid Circular B" panose="020B0504000000000000" pitchFamily="34" charset="0"/>
                <a:ea typeface="Euclid Circular B" panose="020B0504000000000000" pitchFamily="34" charset="0"/>
              </a:rPr>
              <a:t>database</a:t>
            </a:r>
            <a:r>
              <a:rPr lang="en-US" sz="1200" b="1" noProof="0" dirty="0">
                <a:latin typeface="Euclid Circular B" panose="020B0504000000000000" pitchFamily="34" charset="0"/>
                <a:ea typeface="Euclid Circular B" panose="020B0504000000000000" pitchFamily="34" charset="0"/>
              </a:rPr>
              <a:t> and storage backup </a:t>
            </a:r>
            <a:r>
              <a:rPr lang="en-US" sz="1200" noProof="0" dirty="0">
                <a:latin typeface="Euclid Circular B" panose="020B0504000000000000" pitchFamily="34" charset="0"/>
                <a:ea typeface="Euclid Circular B" panose="020B0504000000000000" pitchFamily="34" charset="0"/>
              </a:rPr>
              <a:t>per tenant. It will be very easy to backup/restore when you have a separate DB for each tenant, but if you have a shared DB then you need to get backup of the specific tenant. You need to write custom queries to fetch the corresponding tenant's data from all tables.  And also this backup file must be restorable. And </a:t>
            </a:r>
            <a:r>
              <a:rPr lang="en-US" dirty="0"/>
              <a:t>tenants may have </a:t>
            </a:r>
            <a:r>
              <a:rPr lang="en-US" b="1" dirty="0"/>
              <a:t>different retention policies</a:t>
            </a:r>
            <a:r>
              <a:rPr lang="en-US" dirty="0"/>
              <a:t>, so you need to </a:t>
            </a:r>
            <a:r>
              <a:rPr lang="en-US" sz="1200" noProof="0" dirty="0">
                <a:latin typeface="Euclid Circular B" panose="020B0504000000000000" pitchFamily="34" charset="0"/>
                <a:ea typeface="Euclid Circular B" panose="020B0504000000000000" pitchFamily="34" charset="0"/>
              </a:rPr>
              <a:t>implement different </a:t>
            </a:r>
            <a:r>
              <a:rPr lang="en-US" dirty="0"/>
              <a:t>strategies for each tenant for example for </a:t>
            </a:r>
            <a:r>
              <a:rPr lang="en-US" b="1" dirty="0"/>
              <a:t>Government agencies  &amp;  banks</a:t>
            </a:r>
            <a:endParaRPr lang="en-US" sz="1200" b="1" noProof="0" dirty="0">
              <a:latin typeface="Euclid Circular B" panose="020B0504000000000000" pitchFamily="34" charset="0"/>
              <a:ea typeface="Euclid Circular B" panose="020B0504000000000000" pitchFamily="34"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241990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dirty="0"/>
              <a:t>on-premises</a:t>
            </a:r>
            <a:r>
              <a:rPr lang="en-US" dirty="0"/>
              <a:t> deployment. </a:t>
            </a:r>
            <a:r>
              <a:rPr lang="en-US" b="1" dirty="0"/>
              <a:t>Not SaaS friendly </a:t>
            </a:r>
            <a:r>
              <a:rPr lang="en-US" dirty="0"/>
              <a:t>architecture</a:t>
            </a:r>
          </a:p>
          <a:p>
            <a:pPr marL="228600" indent="-228600">
              <a:buFont typeface="+mj-lt"/>
              <a:buAutoNum type="arabicPeriod"/>
            </a:pPr>
            <a:r>
              <a:rPr lang="en-US" b="1" dirty="0"/>
              <a:t>Not good for resource utilization.</a:t>
            </a:r>
            <a:r>
              <a:rPr lang="en-US" dirty="0"/>
              <a:t>  Migrating databases at the same time is hard!</a:t>
            </a:r>
          </a:p>
          <a:p>
            <a:pPr marL="228600" indent="-228600">
              <a:buFont typeface="+mj-lt"/>
              <a:buAutoNum type="arabicPeriod"/>
            </a:pPr>
            <a:r>
              <a:rPr lang="en-US" b="1" dirty="0"/>
              <a:t>Ideal </a:t>
            </a:r>
            <a:r>
              <a:rPr lang="en-US" dirty="0"/>
              <a:t>scenario! </a:t>
            </a:r>
            <a:r>
              <a:rPr lang="en-US" b="1" dirty="0"/>
              <a:t>SaaS friendly </a:t>
            </a:r>
            <a:r>
              <a:rPr lang="en-US" dirty="0"/>
              <a:t>+ </a:t>
            </a:r>
            <a:r>
              <a:rPr lang="en-US" b="1" dirty="0"/>
              <a:t>Min cost &amp; Max Utilization </a:t>
            </a:r>
            <a:r>
              <a:rPr lang="en-US" dirty="0"/>
              <a:t>+ Customers will ask you to separate their DB (banks, government agencies)</a:t>
            </a:r>
          </a:p>
          <a:p>
            <a:pPr marL="228600" indent="-228600">
              <a:buFont typeface="+mj-lt"/>
              <a:buAutoNum type="arabicPeriod"/>
            </a:pPr>
            <a:r>
              <a:rPr lang="en-US" b="1" dirty="0"/>
              <a:t>Covers </a:t>
            </a:r>
            <a:r>
              <a:rPr lang="en-US" dirty="0"/>
              <a:t>all kinds of requirements. </a:t>
            </a:r>
            <a:r>
              <a:rPr lang="en-US" b="1" dirty="0"/>
              <a:t>If pays more separate DB</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553577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As you know the </a:t>
            </a:r>
            <a:r>
              <a:rPr lang="en-US" sz="1200" b="1" dirty="0"/>
              <a:t>HTTP is a stateless protocol</a:t>
            </a:r>
            <a:r>
              <a:rPr lang="en-US" sz="1200" dirty="0"/>
              <a:t>. This means that </a:t>
            </a:r>
            <a:r>
              <a:rPr lang="en-US" sz="1200" b="1" dirty="0"/>
              <a:t>user data is not persisted </a:t>
            </a:r>
            <a:r>
              <a:rPr lang="en-US" sz="1200" dirty="0"/>
              <a:t>from one web page to the next.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our multi-tenant </a:t>
            </a:r>
            <a:r>
              <a:rPr lang="en-US" sz="1200" b="1" dirty="0"/>
              <a:t>web app should also be stateless.</a:t>
            </a:r>
          </a:p>
          <a:p>
            <a:r>
              <a:rPr lang="en-US" sz="1200" dirty="0"/>
              <a:t>Besides, the s</a:t>
            </a:r>
            <a:r>
              <a:rPr lang="en-US" sz="1200" b="0" dirty="0"/>
              <a:t>tateless approach is</a:t>
            </a:r>
            <a:r>
              <a:rPr lang="en-US" sz="1200" b="1" dirty="0"/>
              <a:t> multi-thread friendly</a:t>
            </a:r>
            <a:r>
              <a:rPr lang="en-US" sz="1200" dirty="0"/>
              <a:t>!</a:t>
            </a:r>
          </a:p>
          <a:p>
            <a:endParaRPr lang="en-US" sz="1200" dirty="0"/>
          </a:p>
          <a:p>
            <a:r>
              <a:rPr lang="en-US" sz="1200" dirty="0"/>
              <a:t>Then where should we save the state?</a:t>
            </a:r>
          </a:p>
          <a:p>
            <a:r>
              <a:rPr lang="en-US" sz="1200" dirty="0"/>
              <a:t>In HTTP Requests, Authentication tickets (claims) as in JWT, DB, Distributed caches like R</a:t>
            </a:r>
            <a:r>
              <a:rPr lang="en-US" sz="1200" noProof="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edis</a:t>
            </a:r>
            <a:r>
              <a:rPr lang="en-US" sz="1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Memcached.</a:t>
            </a:r>
            <a:endParaRPr lang="en-US" sz="1200"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4118754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I gave you some </a:t>
            </a:r>
            <a:r>
              <a:rPr lang="en-US" b="1" dirty="0"/>
              <a:t>general information about multi-tenancy.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some code and real-world solutions</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574006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user makes a request to the application, you need to understand </a:t>
            </a:r>
            <a:r>
              <a:rPr lang="en-US" b="1" dirty="0"/>
              <a:t>Which tenant's user is this user?</a:t>
            </a:r>
          </a:p>
          <a:p>
            <a:r>
              <a:rPr lang="en-US" dirty="0"/>
              <a:t>In ABP we are following these 6 approaches to </a:t>
            </a:r>
            <a:r>
              <a:rPr lang="en-US" b="1" dirty="0"/>
              <a:t>detect the current active tenant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2424250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02139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6096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609600" y="1575065"/>
            <a:ext cx="10972800" cy="669008"/>
          </a:xfrm>
        </p:spPr>
        <p:txBody>
          <a:bodyPr lIns="0" tIns="0" rIns="0" bIns="0">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609600" y="2476901"/>
            <a:ext cx="10972800" cy="2636966"/>
          </a:xfrm>
        </p:spPr>
        <p:txBody>
          <a:bodyPr lIns="0" tIns="0" rIns="0" bIns="0"/>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609600" y="5257171"/>
            <a:ext cx="10972800" cy="579149"/>
          </a:xfrm>
        </p:spPr>
        <p:txBody>
          <a:bodyPr lIns="0" tIns="0" rIns="0" bIns="0"/>
          <a:lstStyle>
            <a:lvl1pPr>
              <a:buNone/>
              <a:defRPr>
                <a:solidFill>
                  <a:schemeClr val="accent1">
                    <a:lumMod val="40000"/>
                    <a:lumOff val="60000"/>
                  </a:schemeClr>
                </a:solidFill>
              </a:defRPr>
            </a:lvl1pPr>
          </a:lstStyle>
          <a:p>
            <a:pPr lvl="0"/>
            <a:r>
              <a:rPr lang="en-US" dirty="0"/>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6096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537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609600" y="609600"/>
            <a:ext cx="10972800" cy="823912"/>
          </a:xfrm>
        </p:spPr>
        <p:txBody>
          <a:bodyPr vert="horz" lIns="0" tIns="0" rIns="0" bIns="0" rtlCol="0" anchor="ctr">
            <a:normAutofit/>
          </a:bodyPr>
          <a:lstStyle>
            <a:lvl1pPr>
              <a:defRPr lang="en-US" dirty="0"/>
            </a:lvl1pPr>
          </a:lstStyle>
          <a:p>
            <a:pPr lvl="0"/>
            <a:r>
              <a:rPr lang="en-US" dirty="0"/>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609600" y="1681163"/>
            <a:ext cx="5387975"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609600" y="2505075"/>
            <a:ext cx="5387975"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410200"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410200"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579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lIns="0" tIns="0" rIns="0" bIns="0"/>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Tree>
    <p:extLst>
      <p:ext uri="{BB962C8B-B14F-4D97-AF65-F5344CB8AC3E}">
        <p14:creationId xmlns:p14="http://schemas.microsoft.com/office/powerpoint/2010/main" val="2491316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lIns="0" tIns="0"/>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lIns="0" tIns="0"/>
          <a:lstStyle/>
          <a:p>
            <a:r>
              <a:rPr lang="en-US"/>
              <a:t>Click to edit Master title style</a:t>
            </a:r>
          </a:p>
        </p:txBody>
      </p:sp>
    </p:spTree>
    <p:extLst>
      <p:ext uri="{BB962C8B-B14F-4D97-AF65-F5344CB8AC3E}">
        <p14:creationId xmlns:p14="http://schemas.microsoft.com/office/powerpoint/2010/main" val="156259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79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9475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68284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9486900" cy="2852737"/>
          </a:xfrm>
        </p:spPr>
        <p:txBody>
          <a:bodyPr l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9486900" cy="1500187"/>
          </a:xfrm>
        </p:spPr>
        <p:txBody>
          <a:bodyPr l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13658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379800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609600"/>
            <a:ext cx="6399212" cy="5727700"/>
          </a:xfrm>
        </p:spPr>
        <p:txBody>
          <a:bodyPr lIns="0" tIns="0" rIns="0" bIns="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609600" y="2209800"/>
            <a:ext cx="4162425" cy="40386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65350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609600"/>
            <a:ext cx="6399212" cy="5638799"/>
          </a:xfrm>
        </p:spPr>
        <p:txBody>
          <a:bodyPr lIns="0" tIns="0" rIns="0" bIns="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609600" y="2209800"/>
            <a:ext cx="4162425" cy="41275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6434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6C58A-A661-6D25-245D-ADBE6B2DD507}"/>
              </a:ext>
            </a:extLst>
          </p:cNvPr>
          <p:cNvSpPr txBox="1">
            <a:spLocks/>
          </p:cNvSpPr>
          <p:nvPr userDrawn="1"/>
        </p:nvSpPr>
        <p:spPr>
          <a:xfrm>
            <a:off x="609599" y="1143000"/>
            <a:ext cx="5486401" cy="2507169"/>
          </a:xfrm>
          <a:prstGeom prst="rect">
            <a:avLst/>
          </a:prstGeom>
        </p:spPr>
        <p:txBody>
          <a:bodyPr lIns="0" tIns="0" rIns="0" bIns="0" anchor="b" anchorCtr="0"/>
          <a:lstStyle>
            <a:lvl1pPr algn="l" defTabSz="914400" rtl="0" eaLnBrk="1" latinLnBrk="0" hangingPunct="1">
              <a:lnSpc>
                <a:spcPct val="90000"/>
              </a:lnSpc>
              <a:spcBef>
                <a:spcPct val="0"/>
              </a:spcBef>
              <a:buNone/>
              <a:defRPr sz="4400" b="0" i="0" kern="1200">
                <a:solidFill>
                  <a:schemeClr val="tx1">
                    <a:alpha val="80000"/>
                  </a:schemeClr>
                </a:solidFill>
                <a:latin typeface="Space Grotesk Medium" pitchFamily="2" charset="77"/>
                <a:ea typeface="Open Sans" panose="020B0606030504020204" pitchFamily="34" charset="0"/>
                <a:cs typeface="Space Grotesk Medium" pitchFamily="2" charset="77"/>
              </a:defRPr>
            </a:lvl1pPr>
          </a:lstStyle>
          <a:p>
            <a:r>
              <a:rPr lang="en-US" sz="6500" spc="-150" dirty="0">
                <a:solidFill>
                  <a:schemeClr val="tx2">
                    <a:lumMod val="50000"/>
                  </a:schemeClr>
                </a:solidFill>
              </a:rPr>
              <a:t>.NET Conf</a:t>
            </a:r>
          </a:p>
        </p:txBody>
      </p:sp>
    </p:spTree>
    <p:extLst>
      <p:ext uri="{BB962C8B-B14F-4D97-AF65-F5344CB8AC3E}">
        <p14:creationId xmlns:p14="http://schemas.microsoft.com/office/powerpoint/2010/main" val="4213497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609600"/>
            <a:ext cx="7918784" cy="3952875"/>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918784"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Graphic 3">
            <a:extLst>
              <a:ext uri="{FF2B5EF4-FFF2-40B4-BE49-F238E27FC236}">
                <a16:creationId xmlns:a16="http://schemas.microsoft.com/office/drawing/2014/main" id="{2F6BF26A-DD1A-8E16-124C-2FD9EE844D6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8711"/>
          <a:stretch/>
        </p:blipFill>
        <p:spPr>
          <a:xfrm>
            <a:off x="8528384" y="5616418"/>
            <a:ext cx="3663616" cy="509825"/>
          </a:xfrm>
          <a:prstGeom prst="rect">
            <a:avLst/>
          </a:prstGeom>
        </p:spPr>
      </p:pic>
      <p:pic>
        <p:nvPicPr>
          <p:cNvPr id="5" name="Picture 4">
            <a:extLst>
              <a:ext uri="{FF2B5EF4-FFF2-40B4-BE49-F238E27FC236}">
                <a16:creationId xmlns:a16="http://schemas.microsoft.com/office/drawing/2014/main" id="{C45992D8-638A-ECD8-0C25-FF19852D43D1}"/>
              </a:ext>
            </a:extLst>
          </p:cNvPr>
          <p:cNvPicPr>
            <a:picLocks noChangeAspect="1"/>
          </p:cNvPicPr>
          <p:nvPr userDrawn="1"/>
        </p:nvPicPr>
        <p:blipFill>
          <a:blip r:embed="rId4"/>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42205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65913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65913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22759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188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188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8414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4676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4676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41515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696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696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29582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10972800" cy="2852737"/>
          </a:xfrm>
        </p:spPr>
        <p:txBody>
          <a:bodyPr lIns="0" tIns="0" rIns="0" bIns="0"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10972800" cy="1500187"/>
          </a:xfrm>
        </p:spPr>
        <p:txBody>
          <a:bodyPr lIns="0" tIns="0" rIns="0" bIns="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27259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99" r:id="rId3"/>
    <p:sldLayoutId id="2147483679" r:id="rId4"/>
    <p:sldLayoutId id="2147483700" r:id="rId5"/>
    <p:sldLayoutId id="2147483680" r:id="rId6"/>
    <p:sldLayoutId id="2147483681" r:id="rId7"/>
    <p:sldLayoutId id="2147483682" r:id="rId8"/>
    <p:sldLayoutId id="2147483678" r:id="rId9"/>
    <p:sldLayoutId id="2147483698" r:id="rId10"/>
    <p:sldLayoutId id="2147483665" r:id="rId11"/>
    <p:sldLayoutId id="2147483666" r:id="rId12"/>
    <p:sldLayoutId id="2147483667" r:id="rId13"/>
    <p:sldLayoutId id="2147483668" r:id="rId14"/>
    <p:sldLayoutId id="2147483669" r:id="rId15"/>
    <p:sldLayoutId id="2147483670" r:id="rId16"/>
    <p:sldLayoutId id="2147483671" r:id="rId17"/>
    <p:sldLayoutId id="2147483675" r:id="rId18"/>
    <p:sldLayoutId id="2147483676" r:id="rId19"/>
    <p:sldLayoutId id="2147483677" r:id="rId20"/>
    <p:sldLayoutId id="2147483672" r:id="rId21"/>
    <p:sldLayoutId id="2147483673" r:id="rId22"/>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92" userDrawn="1">
          <p15:clr>
            <a:srgbClr val="F26B43"/>
          </p15:clr>
        </p15:guide>
        <p15:guide id="4" pos="192" userDrawn="1">
          <p15:clr>
            <a:srgbClr val="F26B43"/>
          </p15:clr>
        </p15:guide>
        <p15:guide id="5" pos="7488" userDrawn="1">
          <p15:clr>
            <a:srgbClr val="F26B43"/>
          </p15:clr>
        </p15:guide>
        <p15:guide id="6" orient="horz" pos="4128" userDrawn="1">
          <p15:clr>
            <a:srgbClr val="F26B43"/>
          </p15:clr>
        </p15:guide>
        <p15:guide id="7" pos="384" userDrawn="1">
          <p15:clr>
            <a:srgbClr val="F26B43"/>
          </p15:clr>
        </p15:guide>
        <p15:guide id="8" orient="horz" pos="384" userDrawn="1">
          <p15:clr>
            <a:srgbClr val="F26B43"/>
          </p15:clr>
        </p15:guide>
        <p15:guide id="9" pos="7296" userDrawn="1">
          <p15:clr>
            <a:srgbClr val="F26B43"/>
          </p15:clr>
        </p15:guide>
        <p15:guide id="10"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sql/relational-databases/security/row-level-security"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hyperlink" Target="https://github.com/ebicoglu" TargetMode="External"/><Relationship Id="rId2" Type="http://schemas.openxmlformats.org/officeDocument/2006/relationships/hyperlink" Target="https://github.com/ebicoglu/presentations/" TargetMode="External"/><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5279-2990-3421-1E16-3202EAD8691E}"/>
              </a:ext>
            </a:extLst>
          </p:cNvPr>
          <p:cNvSpPr>
            <a:spLocks noGrp="1"/>
          </p:cNvSpPr>
          <p:nvPr>
            <p:ph type="title"/>
          </p:nvPr>
        </p:nvSpPr>
        <p:spPr>
          <a:xfrm>
            <a:off x="609600" y="609600"/>
            <a:ext cx="7918784" cy="3952875"/>
          </a:xfrm>
        </p:spPr>
        <p:txBody>
          <a:bodyPr>
            <a:normAutofit/>
          </a:bodyPr>
          <a:lstStyle/>
          <a:p>
            <a:r>
              <a:rPr lang="en-US" dirty="0"/>
              <a:t>Building </a:t>
            </a:r>
            <a:r>
              <a:rPr lang="en-US" dirty="0">
                <a:solidFill>
                  <a:srgbClr val="9063EF"/>
                </a:solidFill>
              </a:rPr>
              <a:t>Multi-Tenant</a:t>
            </a:r>
            <a:r>
              <a:rPr lang="en-US" dirty="0"/>
              <a:t> </a:t>
            </a:r>
            <a:br>
              <a:rPr lang="en-US" dirty="0"/>
            </a:br>
            <a:r>
              <a:rPr lang="en-US" dirty="0"/>
              <a:t>ASP.NET Core Applications</a:t>
            </a:r>
            <a:br>
              <a:rPr lang="en-US" dirty="0"/>
            </a:br>
            <a:r>
              <a:rPr lang="en-US" dirty="0"/>
              <a:t>&amp; the </a:t>
            </a:r>
            <a:r>
              <a:rPr lang="en-US" sz="6000" b="1" dirty="0">
                <a:solidFill>
                  <a:srgbClr val="B84297"/>
                </a:solidFill>
                <a:latin typeface="Space Grotesk Medium" pitchFamily="2" charset="0"/>
                <a:ea typeface="Source Sans Pro SemiBold" panose="020B0603030403020204" pitchFamily="34" charset="0"/>
                <a:cs typeface="Space Grotesk Medium" pitchFamily="2" charset="0"/>
              </a:rPr>
              <a:t>ABP Framework</a:t>
            </a:r>
            <a:endParaRPr lang="en-US" dirty="0">
              <a:latin typeface="Space Grotesk Medium" pitchFamily="2" charset="0"/>
              <a:cs typeface="Space Grotesk Medium" pitchFamily="2" charset="0"/>
            </a:endParaRPr>
          </a:p>
        </p:txBody>
      </p:sp>
      <p:sp>
        <p:nvSpPr>
          <p:cNvPr id="3" name="Text Placeholder 2">
            <a:extLst>
              <a:ext uri="{FF2B5EF4-FFF2-40B4-BE49-F238E27FC236}">
                <a16:creationId xmlns:a16="http://schemas.microsoft.com/office/drawing/2014/main" id="{A15964E6-E7D3-8296-BCB1-3E50CA18CCC5}"/>
              </a:ext>
            </a:extLst>
          </p:cNvPr>
          <p:cNvSpPr>
            <a:spLocks noGrp="1"/>
          </p:cNvSpPr>
          <p:nvPr>
            <p:ph type="body" idx="1"/>
          </p:nvPr>
        </p:nvSpPr>
        <p:spPr>
          <a:xfrm>
            <a:off x="609600" y="5226498"/>
            <a:ext cx="7918784" cy="1352550"/>
          </a:xfrm>
        </p:spPr>
        <p:txBody>
          <a:bodyPr/>
          <a:lstStyle/>
          <a:p>
            <a:r>
              <a:rPr lang="en-US" b="1" dirty="0"/>
              <a:t>Alper</a:t>
            </a:r>
            <a:r>
              <a:rPr lang="en-US" dirty="0"/>
              <a:t> </a:t>
            </a:r>
            <a:r>
              <a:rPr lang="en-US" b="1" dirty="0"/>
              <a:t>EBİÇOĞLU</a:t>
            </a:r>
          </a:p>
          <a:p>
            <a:r>
              <a:rPr lang="en-US" dirty="0"/>
              <a:t>Co-Founder of </a:t>
            </a:r>
            <a:r>
              <a:rPr lang="en-US" b="1" dirty="0"/>
              <a:t>Volosoft</a:t>
            </a:r>
            <a:r>
              <a:rPr lang="en-US" dirty="0"/>
              <a:t>.com</a:t>
            </a:r>
          </a:p>
        </p:txBody>
      </p:sp>
    </p:spTree>
    <p:extLst>
      <p:ext uri="{BB962C8B-B14F-4D97-AF65-F5344CB8AC3E}">
        <p14:creationId xmlns:p14="http://schemas.microsoft.com/office/powerpoint/2010/main" val="3127784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4" name="TextBox 3">
            <a:extLst>
              <a:ext uri="{FF2B5EF4-FFF2-40B4-BE49-F238E27FC236}">
                <a16:creationId xmlns:a16="http://schemas.microsoft.com/office/drawing/2014/main" id="{7C3D105A-9BA6-4962-9C19-1FE7020292ED}"/>
              </a:ext>
            </a:extLst>
          </p:cNvPr>
          <p:cNvSpPr txBox="1"/>
          <p:nvPr/>
        </p:nvSpPr>
        <p:spPr>
          <a:xfrm>
            <a:off x="965886" y="2711948"/>
            <a:ext cx="8318500" cy="3046988"/>
          </a:xfrm>
          <a:prstGeom prst="rect">
            <a:avLst/>
          </a:prstGeom>
          <a:noFill/>
        </p:spPr>
        <p:txBody>
          <a:bodyPr wrap="square">
            <a:spAutoFit/>
          </a:bodyPr>
          <a:lstStyle/>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Authentication Ticket</a:t>
            </a:r>
          </a:p>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Query String</a:t>
            </a:r>
          </a:p>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Route</a:t>
            </a:r>
          </a:p>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Header</a:t>
            </a:r>
          </a:p>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Cookie</a:t>
            </a:r>
          </a:p>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Domain</a:t>
            </a:r>
          </a:p>
        </p:txBody>
      </p:sp>
      <p:sp>
        <p:nvSpPr>
          <p:cNvPr id="5" name="TextBox 4">
            <a:extLst>
              <a:ext uri="{FF2B5EF4-FFF2-40B4-BE49-F238E27FC236}">
                <a16:creationId xmlns:a16="http://schemas.microsoft.com/office/drawing/2014/main" id="{3F76647F-4641-40A8-AFE5-8C8153C627FA}"/>
              </a:ext>
            </a:extLst>
          </p:cNvPr>
          <p:cNvSpPr txBox="1"/>
          <p:nvPr/>
        </p:nvSpPr>
        <p:spPr>
          <a:xfrm>
            <a:off x="609600" y="1749088"/>
            <a:ext cx="9658350" cy="646331"/>
          </a:xfrm>
          <a:prstGeom prst="rect">
            <a:avLst/>
          </a:prstGeom>
          <a:noFill/>
        </p:spPr>
        <p:txBody>
          <a:bodyPr wrap="square">
            <a:spAutoFit/>
          </a:bodyPr>
          <a:lstStyle/>
          <a:p>
            <a:pPr marL="0" indent="0">
              <a:buNone/>
            </a:pPr>
            <a:r>
              <a:rPr lang="en-US" sz="3600" noProof="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How to specify the current tenant?🤔 </a:t>
            </a:r>
          </a:p>
        </p:txBody>
      </p:sp>
    </p:spTree>
    <p:extLst>
      <p:ext uri="{BB962C8B-B14F-4D97-AF65-F5344CB8AC3E}">
        <p14:creationId xmlns:p14="http://schemas.microsoft.com/office/powerpoint/2010/main" val="139629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1. Authentication Ticket (JWT)</a:t>
            </a:r>
          </a:p>
        </p:txBody>
      </p:sp>
      <p:grpSp>
        <p:nvGrpSpPr>
          <p:cNvPr id="10" name="Group 9">
            <a:extLst>
              <a:ext uri="{FF2B5EF4-FFF2-40B4-BE49-F238E27FC236}">
                <a16:creationId xmlns:a16="http://schemas.microsoft.com/office/drawing/2014/main" id="{D956E2E9-FD00-4C3E-BD4A-F350050A942E}"/>
              </a:ext>
            </a:extLst>
          </p:cNvPr>
          <p:cNvGrpSpPr/>
          <p:nvPr/>
        </p:nvGrpSpPr>
        <p:grpSpPr>
          <a:xfrm>
            <a:off x="246000" y="2552711"/>
            <a:ext cx="11700000" cy="3954075"/>
            <a:chOff x="246000" y="2552711"/>
            <a:chExt cx="11700000" cy="3954075"/>
          </a:xfrm>
        </p:grpSpPr>
        <p:sp>
          <p:nvSpPr>
            <p:cNvPr id="5" name="TextBox 4">
              <a:extLst>
                <a:ext uri="{FF2B5EF4-FFF2-40B4-BE49-F238E27FC236}">
                  <a16:creationId xmlns:a16="http://schemas.microsoft.com/office/drawing/2014/main" id="{A55B659A-066B-4C72-8273-86F4E47774D2}"/>
                </a:ext>
              </a:extLst>
            </p:cNvPr>
            <p:cNvSpPr txBox="1"/>
            <p:nvPr/>
          </p:nvSpPr>
          <p:spPr>
            <a:xfrm>
              <a:off x="1099990" y="5429568"/>
              <a:ext cx="10655301" cy="107721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3200" dirty="0">
                  <a:solidFill>
                    <a:schemeClr val="tx2">
                      <a:lumMod val="50000"/>
                    </a:schemeClr>
                  </a:solidFill>
                  <a:latin typeface="Cascadia Mono" panose="020B0609020000020004" pitchFamily="49" charset="0"/>
                </a:rPr>
                <a:t>HttpContext.User.Identity.Claims</a:t>
              </a:r>
              <a:br>
                <a:rPr lang="en-US" sz="3200" dirty="0">
                  <a:solidFill>
                    <a:schemeClr val="tx1"/>
                  </a:solidFill>
                  <a:latin typeface="Cascadia Mono" panose="020B0609020000020004" pitchFamily="49" charset="0"/>
                </a:rPr>
              </a:br>
              <a:r>
                <a:rPr lang="en-US" sz="3200" dirty="0">
                  <a:solidFill>
                    <a:schemeClr val="tx1"/>
                  </a:solidFill>
                  <a:latin typeface="Cascadia Mono" panose="020B0609020000020004" pitchFamily="49" charset="0"/>
                </a:rPr>
                <a:t>.</a:t>
              </a:r>
              <a:r>
                <a:rPr lang="en-US" sz="3200" dirty="0">
                  <a:solidFill>
                    <a:srgbClr val="000000"/>
                  </a:solidFill>
                  <a:latin typeface="Cascadia Mono" panose="020B0609020000020004" pitchFamily="49" charset="0"/>
                </a:rPr>
                <a:t>FirstOrDefault(c =&gt; c.Type == “</a:t>
              </a:r>
              <a:r>
                <a:rPr lang="en-US" sz="3200" dirty="0" err="1">
                  <a:solidFill>
                    <a:srgbClr val="000000"/>
                  </a:solidFill>
                  <a:latin typeface="Cascadia Mono" panose="020B0609020000020004" pitchFamily="49" charset="0"/>
                </a:rPr>
                <a:t>TenantId</a:t>
              </a:r>
              <a:r>
                <a:rPr lang="en-US" sz="3200" dirty="0">
                  <a:solidFill>
                    <a:srgbClr val="000000"/>
                  </a:solidFill>
                  <a:latin typeface="Cascadia Mono" panose="020B0609020000020004" pitchFamily="49" charset="0"/>
                </a:rPr>
                <a:t>”)</a:t>
              </a:r>
              <a:endParaRPr lang="en-US" sz="3200" dirty="0">
                <a:solidFill>
                  <a:schemeClr val="tx1"/>
                </a:solidFill>
              </a:endParaRPr>
            </a:p>
          </p:txBody>
        </p:sp>
        <p:pic>
          <p:nvPicPr>
            <p:cNvPr id="6" name="Picture 5">
              <a:extLst>
                <a:ext uri="{FF2B5EF4-FFF2-40B4-BE49-F238E27FC236}">
                  <a16:creationId xmlns:a16="http://schemas.microsoft.com/office/drawing/2014/main" id="{E41D9902-B693-40AD-BF84-811039B1B506}"/>
                </a:ext>
              </a:extLst>
            </p:cNvPr>
            <p:cNvPicPr>
              <a:picLocks noChangeAspect="1"/>
            </p:cNvPicPr>
            <p:nvPr/>
          </p:nvPicPr>
          <p:blipFill rotWithShape="1">
            <a:blip r:embed="rId3"/>
            <a:srcRect l="7739" t="21066" b="42398"/>
            <a:stretch/>
          </p:blipFill>
          <p:spPr>
            <a:xfrm>
              <a:off x="246000" y="2552711"/>
              <a:ext cx="11700000" cy="2380183"/>
            </a:xfrm>
            <a:prstGeom prst="rect">
              <a:avLst/>
            </a:prstGeom>
          </p:spPr>
        </p:pic>
        <p:cxnSp>
          <p:nvCxnSpPr>
            <p:cNvPr id="7" name="Straight Connector 6">
              <a:extLst>
                <a:ext uri="{FF2B5EF4-FFF2-40B4-BE49-F238E27FC236}">
                  <a16:creationId xmlns:a16="http://schemas.microsoft.com/office/drawing/2014/main" id="{CCA3B5A8-6DD8-4EF5-809F-E860295F890D}"/>
                </a:ext>
              </a:extLst>
            </p:cNvPr>
            <p:cNvCxnSpPr>
              <a:cxnSpLocks/>
            </p:cNvCxnSpPr>
            <p:nvPr/>
          </p:nvCxnSpPr>
          <p:spPr>
            <a:xfrm>
              <a:off x="1099990" y="3371664"/>
              <a:ext cx="41498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02DA97-B13D-4D73-AD13-0EB2879BBC63}"/>
                </a:ext>
              </a:extLst>
            </p:cNvPr>
            <p:cNvCxnSpPr>
              <a:cxnSpLocks/>
            </p:cNvCxnSpPr>
            <p:nvPr/>
          </p:nvCxnSpPr>
          <p:spPr>
            <a:xfrm>
              <a:off x="4821090" y="4489264"/>
              <a:ext cx="49118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8BF6E6-970C-4B2A-9A09-2BFFD907E2C3}"/>
                </a:ext>
              </a:extLst>
            </p:cNvPr>
            <p:cNvCxnSpPr>
              <a:cxnSpLocks/>
            </p:cNvCxnSpPr>
            <p:nvPr/>
          </p:nvCxnSpPr>
          <p:spPr>
            <a:xfrm>
              <a:off x="7243702" y="4489264"/>
              <a:ext cx="0" cy="9453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4371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dirty="0">
                <a:solidFill>
                  <a:srgbClr val="B84297"/>
                </a:solidFill>
                <a:latin typeface="Open Sans" panose="020B0606030504020204" pitchFamily="34" charset="0"/>
                <a:ea typeface="Open Sans" panose="020B0606030504020204" pitchFamily="34" charset="0"/>
                <a:cs typeface="Open Sans" panose="020B0606030504020204" pitchFamily="34" charset="0"/>
              </a:rPr>
              <a:t>2</a:t>
            </a:r>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 Query String</a:t>
            </a:r>
          </a:p>
        </p:txBody>
      </p:sp>
      <p:grpSp>
        <p:nvGrpSpPr>
          <p:cNvPr id="4" name="Group 3">
            <a:extLst>
              <a:ext uri="{FF2B5EF4-FFF2-40B4-BE49-F238E27FC236}">
                <a16:creationId xmlns:a16="http://schemas.microsoft.com/office/drawing/2014/main" id="{BBC8289F-78C2-4D88-98EB-7E6E7414BB6B}"/>
              </a:ext>
            </a:extLst>
          </p:cNvPr>
          <p:cNvGrpSpPr/>
          <p:nvPr/>
        </p:nvGrpSpPr>
        <p:grpSpPr>
          <a:xfrm>
            <a:off x="246000" y="2697292"/>
            <a:ext cx="11700000" cy="3661825"/>
            <a:chOff x="246000" y="2697292"/>
            <a:chExt cx="11700000" cy="3661825"/>
          </a:xfrm>
        </p:grpSpPr>
        <p:pic>
          <p:nvPicPr>
            <p:cNvPr id="10" name="Picture 9">
              <a:extLst>
                <a:ext uri="{FF2B5EF4-FFF2-40B4-BE49-F238E27FC236}">
                  <a16:creationId xmlns:a16="http://schemas.microsoft.com/office/drawing/2014/main" id="{EC22607C-B703-41B7-9B59-2B67D0382A18}"/>
                </a:ext>
              </a:extLst>
            </p:cNvPr>
            <p:cNvPicPr>
              <a:picLocks noChangeAspect="1"/>
            </p:cNvPicPr>
            <p:nvPr/>
          </p:nvPicPr>
          <p:blipFill>
            <a:blip r:embed="rId2"/>
            <a:stretch>
              <a:fillRect/>
            </a:stretch>
          </p:blipFill>
          <p:spPr>
            <a:xfrm>
              <a:off x="246000" y="2697292"/>
              <a:ext cx="11700000" cy="2766987"/>
            </a:xfrm>
            <a:prstGeom prst="rect">
              <a:avLst/>
            </a:prstGeom>
          </p:spPr>
        </p:pic>
        <p:cxnSp>
          <p:nvCxnSpPr>
            <p:cNvPr id="11" name="Straight Connector 10">
              <a:extLst>
                <a:ext uri="{FF2B5EF4-FFF2-40B4-BE49-F238E27FC236}">
                  <a16:creationId xmlns:a16="http://schemas.microsoft.com/office/drawing/2014/main" id="{93FD3073-CBD5-4C0E-8022-BA775DC8C6DC}"/>
                </a:ext>
              </a:extLst>
            </p:cNvPr>
            <p:cNvCxnSpPr>
              <a:cxnSpLocks/>
            </p:cNvCxnSpPr>
            <p:nvPr/>
          </p:nvCxnSpPr>
          <p:spPr>
            <a:xfrm>
              <a:off x="3087230" y="3189760"/>
              <a:ext cx="6651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E6DB91-372F-4B16-A8C1-7D3050F321BB}"/>
                </a:ext>
              </a:extLst>
            </p:cNvPr>
            <p:cNvCxnSpPr>
              <a:cxnSpLocks/>
            </p:cNvCxnSpPr>
            <p:nvPr/>
          </p:nvCxnSpPr>
          <p:spPr>
            <a:xfrm>
              <a:off x="8976942" y="3189760"/>
              <a:ext cx="0" cy="24614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782FB1C-3756-437B-937F-BFA6CA2112B6}"/>
                </a:ext>
              </a:extLst>
            </p:cNvPr>
            <p:cNvSpPr txBox="1"/>
            <p:nvPr/>
          </p:nvSpPr>
          <p:spPr>
            <a:xfrm>
              <a:off x="2258642" y="5651231"/>
              <a:ext cx="9486900" cy="70788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4000" dirty="0">
                  <a:solidFill>
                    <a:schemeClr val="tx2">
                      <a:lumMod val="50000"/>
                    </a:schemeClr>
                  </a:solidFill>
                  <a:latin typeface="Cascadia Mono" panose="020B0609020000020004" pitchFamily="49" charset="0"/>
                </a:rPr>
                <a:t>https://fabrikam.com?</a:t>
              </a:r>
              <a:r>
                <a:rPr lang="en-US" sz="4000" b="1" dirty="0">
                  <a:solidFill>
                    <a:schemeClr val="tx2">
                      <a:lumMod val="50000"/>
                    </a:schemeClr>
                  </a:solidFill>
                  <a:latin typeface="Cascadia Mono" panose="020B0609020000020004" pitchFamily="49" charset="0"/>
                </a:rPr>
                <a:t>tenantId=3</a:t>
              </a:r>
              <a:endParaRPr lang="en-US" sz="4000" b="1" dirty="0">
                <a:solidFill>
                  <a:schemeClr val="tx2">
                    <a:lumMod val="50000"/>
                  </a:schemeClr>
                </a:solidFill>
              </a:endParaRPr>
            </a:p>
          </p:txBody>
        </p:sp>
      </p:grpSp>
    </p:spTree>
    <p:extLst>
      <p:ext uri="{BB962C8B-B14F-4D97-AF65-F5344CB8AC3E}">
        <p14:creationId xmlns:p14="http://schemas.microsoft.com/office/powerpoint/2010/main" val="1432582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dirty="0">
                <a:solidFill>
                  <a:srgbClr val="B84297"/>
                </a:solidFill>
                <a:latin typeface="Open Sans" panose="020B0606030504020204" pitchFamily="34" charset="0"/>
                <a:ea typeface="Open Sans" panose="020B0606030504020204" pitchFamily="34" charset="0"/>
                <a:cs typeface="Open Sans" panose="020B0606030504020204" pitchFamily="34" charset="0"/>
              </a:rPr>
              <a:t>3</a:t>
            </a:r>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 Route</a:t>
            </a:r>
          </a:p>
        </p:txBody>
      </p:sp>
      <p:grpSp>
        <p:nvGrpSpPr>
          <p:cNvPr id="4" name="Group 3">
            <a:extLst>
              <a:ext uri="{FF2B5EF4-FFF2-40B4-BE49-F238E27FC236}">
                <a16:creationId xmlns:a16="http://schemas.microsoft.com/office/drawing/2014/main" id="{530DD028-262F-4BE8-95C2-FAD5019B19CE}"/>
              </a:ext>
            </a:extLst>
          </p:cNvPr>
          <p:cNvGrpSpPr/>
          <p:nvPr/>
        </p:nvGrpSpPr>
        <p:grpSpPr>
          <a:xfrm>
            <a:off x="246000" y="2552711"/>
            <a:ext cx="11700000" cy="3962396"/>
            <a:chOff x="246000" y="2552711"/>
            <a:chExt cx="11700000" cy="3962396"/>
          </a:xfrm>
        </p:grpSpPr>
        <p:pic>
          <p:nvPicPr>
            <p:cNvPr id="8" name="Picture 7">
              <a:extLst>
                <a:ext uri="{FF2B5EF4-FFF2-40B4-BE49-F238E27FC236}">
                  <a16:creationId xmlns:a16="http://schemas.microsoft.com/office/drawing/2014/main" id="{431EBB9A-B586-4B7D-B86C-2031EF8A5976}"/>
                </a:ext>
              </a:extLst>
            </p:cNvPr>
            <p:cNvPicPr>
              <a:picLocks noChangeAspect="1"/>
            </p:cNvPicPr>
            <p:nvPr/>
          </p:nvPicPr>
          <p:blipFill>
            <a:blip r:embed="rId3"/>
            <a:stretch>
              <a:fillRect/>
            </a:stretch>
          </p:blipFill>
          <p:spPr>
            <a:xfrm>
              <a:off x="246000" y="2552711"/>
              <a:ext cx="11700000" cy="3149349"/>
            </a:xfrm>
            <a:prstGeom prst="rect">
              <a:avLst/>
            </a:prstGeom>
          </p:spPr>
        </p:pic>
        <p:sp>
          <p:nvSpPr>
            <p:cNvPr id="9" name="TextBox 8">
              <a:extLst>
                <a:ext uri="{FF2B5EF4-FFF2-40B4-BE49-F238E27FC236}">
                  <a16:creationId xmlns:a16="http://schemas.microsoft.com/office/drawing/2014/main" id="{BDE75663-F91D-45D5-9D9E-73AFA477DC4D}"/>
                </a:ext>
              </a:extLst>
            </p:cNvPr>
            <p:cNvSpPr txBox="1"/>
            <p:nvPr/>
          </p:nvSpPr>
          <p:spPr>
            <a:xfrm>
              <a:off x="3540554" y="5807221"/>
              <a:ext cx="8118044" cy="70788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4000" dirty="0">
                  <a:solidFill>
                    <a:schemeClr val="tx2">
                      <a:lumMod val="50000"/>
                    </a:schemeClr>
                  </a:solidFill>
                  <a:latin typeface="Cascadia Mono" panose="020B0609020000020004" pitchFamily="49" charset="0"/>
                </a:rPr>
                <a:t>https://fabrikam.com/</a:t>
              </a:r>
              <a:r>
                <a:rPr lang="en-US" sz="4000" b="1" dirty="0">
                  <a:solidFill>
                    <a:schemeClr val="tx2">
                      <a:lumMod val="50000"/>
                    </a:schemeClr>
                  </a:solidFill>
                  <a:latin typeface="Cascadia Mono" panose="020B0609020000020004" pitchFamily="49" charset="0"/>
                </a:rPr>
                <a:t>acme</a:t>
              </a:r>
              <a:r>
                <a:rPr lang="en-US" sz="4000" dirty="0">
                  <a:solidFill>
                    <a:schemeClr val="tx2">
                      <a:lumMod val="50000"/>
                    </a:schemeClr>
                  </a:solidFill>
                  <a:latin typeface="Cascadia Mono" panose="020B0609020000020004" pitchFamily="49" charset="0"/>
                </a:rPr>
                <a:t>/</a:t>
              </a:r>
              <a:endParaRPr lang="en-US" sz="4000" dirty="0">
                <a:solidFill>
                  <a:schemeClr val="tx2">
                    <a:lumMod val="50000"/>
                  </a:schemeClr>
                </a:solidFill>
              </a:endParaRPr>
            </a:p>
          </p:txBody>
        </p:sp>
        <p:cxnSp>
          <p:nvCxnSpPr>
            <p:cNvPr id="14" name="Straight Connector 13">
              <a:extLst>
                <a:ext uri="{FF2B5EF4-FFF2-40B4-BE49-F238E27FC236}">
                  <a16:creationId xmlns:a16="http://schemas.microsoft.com/office/drawing/2014/main" id="{CEBB4D77-C4F6-4674-8DE0-55903C5CEE38}"/>
                </a:ext>
              </a:extLst>
            </p:cNvPr>
            <p:cNvCxnSpPr>
              <a:cxnSpLocks/>
            </p:cNvCxnSpPr>
            <p:nvPr/>
          </p:nvCxnSpPr>
          <p:spPr>
            <a:xfrm>
              <a:off x="3647988" y="3034733"/>
              <a:ext cx="79852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12979A6-10D8-4C30-949F-AC1453982161}"/>
                </a:ext>
              </a:extLst>
            </p:cNvPr>
            <p:cNvCxnSpPr>
              <a:cxnSpLocks/>
            </p:cNvCxnSpPr>
            <p:nvPr/>
          </p:nvCxnSpPr>
          <p:spPr>
            <a:xfrm>
              <a:off x="10579100" y="3034733"/>
              <a:ext cx="0" cy="29983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530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dirty="0">
                <a:solidFill>
                  <a:srgbClr val="B84297"/>
                </a:solidFill>
                <a:latin typeface="Open Sans" panose="020B0606030504020204" pitchFamily="34" charset="0"/>
                <a:ea typeface="Open Sans" panose="020B0606030504020204" pitchFamily="34" charset="0"/>
                <a:cs typeface="Open Sans" panose="020B0606030504020204" pitchFamily="34" charset="0"/>
              </a:rPr>
              <a:t>4</a:t>
            </a:r>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 Header</a:t>
            </a:r>
          </a:p>
        </p:txBody>
      </p:sp>
      <p:grpSp>
        <p:nvGrpSpPr>
          <p:cNvPr id="16" name="Group 15">
            <a:extLst>
              <a:ext uri="{FF2B5EF4-FFF2-40B4-BE49-F238E27FC236}">
                <a16:creationId xmlns:a16="http://schemas.microsoft.com/office/drawing/2014/main" id="{47468A0A-0053-4863-81F5-4C82825C9C1E}"/>
              </a:ext>
            </a:extLst>
          </p:cNvPr>
          <p:cNvGrpSpPr/>
          <p:nvPr/>
        </p:nvGrpSpPr>
        <p:grpSpPr>
          <a:xfrm>
            <a:off x="598771" y="2428057"/>
            <a:ext cx="10780429" cy="4265842"/>
            <a:chOff x="598771" y="2428057"/>
            <a:chExt cx="10780429" cy="4265842"/>
          </a:xfrm>
        </p:grpSpPr>
        <p:pic>
          <p:nvPicPr>
            <p:cNvPr id="10" name="Picture 9">
              <a:extLst>
                <a:ext uri="{FF2B5EF4-FFF2-40B4-BE49-F238E27FC236}">
                  <a16:creationId xmlns:a16="http://schemas.microsoft.com/office/drawing/2014/main" id="{075FC030-10C9-4A60-95BF-3151BB7D26B1}"/>
                </a:ext>
              </a:extLst>
            </p:cNvPr>
            <p:cNvPicPr>
              <a:picLocks noChangeAspect="1"/>
            </p:cNvPicPr>
            <p:nvPr/>
          </p:nvPicPr>
          <p:blipFill rotWithShape="1">
            <a:blip r:embed="rId3"/>
            <a:srcRect l="1035" t="78517" r="2060"/>
            <a:stretch/>
          </p:blipFill>
          <p:spPr>
            <a:xfrm>
              <a:off x="3750849" y="5219308"/>
              <a:ext cx="7628351" cy="1474591"/>
            </a:xfrm>
            <a:prstGeom prst="rect">
              <a:avLst/>
            </a:prstGeom>
            <a:ln>
              <a:noFill/>
            </a:ln>
            <a:effectLst/>
          </p:spPr>
        </p:pic>
        <p:pic>
          <p:nvPicPr>
            <p:cNvPr id="11" name="Picture 10">
              <a:extLst>
                <a:ext uri="{FF2B5EF4-FFF2-40B4-BE49-F238E27FC236}">
                  <a16:creationId xmlns:a16="http://schemas.microsoft.com/office/drawing/2014/main" id="{F89BFC52-D82C-4B39-8DCF-D03620F8F496}"/>
                </a:ext>
              </a:extLst>
            </p:cNvPr>
            <p:cNvPicPr>
              <a:picLocks noChangeAspect="1"/>
            </p:cNvPicPr>
            <p:nvPr/>
          </p:nvPicPr>
          <p:blipFill>
            <a:blip r:embed="rId4"/>
            <a:stretch>
              <a:fillRect/>
            </a:stretch>
          </p:blipFill>
          <p:spPr>
            <a:xfrm>
              <a:off x="598771" y="2428057"/>
              <a:ext cx="10763944" cy="2580017"/>
            </a:xfrm>
            <a:prstGeom prst="rect">
              <a:avLst/>
            </a:prstGeom>
          </p:spPr>
        </p:pic>
        <p:cxnSp>
          <p:nvCxnSpPr>
            <p:cNvPr id="12" name="Straight Connector 11">
              <a:extLst>
                <a:ext uri="{FF2B5EF4-FFF2-40B4-BE49-F238E27FC236}">
                  <a16:creationId xmlns:a16="http://schemas.microsoft.com/office/drawing/2014/main" id="{7D746D5C-01FE-4D59-AA8A-75128186DE6F}"/>
                </a:ext>
              </a:extLst>
            </p:cNvPr>
            <p:cNvCxnSpPr>
              <a:cxnSpLocks/>
            </p:cNvCxnSpPr>
            <p:nvPr/>
          </p:nvCxnSpPr>
          <p:spPr>
            <a:xfrm>
              <a:off x="4357318" y="2845457"/>
              <a:ext cx="682057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ED29FB-07A9-420F-A575-5CE55B35D50F}"/>
                </a:ext>
              </a:extLst>
            </p:cNvPr>
            <p:cNvCxnSpPr>
              <a:cxnSpLocks/>
            </p:cNvCxnSpPr>
            <p:nvPr/>
          </p:nvCxnSpPr>
          <p:spPr>
            <a:xfrm>
              <a:off x="10602628" y="2845457"/>
              <a:ext cx="0" cy="284414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2068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5. </a:t>
            </a:r>
            <a:r>
              <a:rPr lang="en-US" sz="4000" dirty="0">
                <a:solidFill>
                  <a:srgbClr val="B84297"/>
                </a:solidFill>
                <a:latin typeface="Open Sans" panose="020B0606030504020204" pitchFamily="34" charset="0"/>
                <a:ea typeface="Open Sans" panose="020B0606030504020204" pitchFamily="34" charset="0"/>
                <a:cs typeface="Open Sans" panose="020B0606030504020204" pitchFamily="34" charset="0"/>
              </a:rPr>
              <a:t>Cookie</a:t>
            </a:r>
            <a:endPar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3A67376F-23B3-4171-AD46-EE164378DEFB}"/>
              </a:ext>
            </a:extLst>
          </p:cNvPr>
          <p:cNvGrpSpPr/>
          <p:nvPr/>
        </p:nvGrpSpPr>
        <p:grpSpPr>
          <a:xfrm>
            <a:off x="958850" y="2414657"/>
            <a:ext cx="10274300" cy="4193532"/>
            <a:chOff x="246000" y="1656038"/>
            <a:chExt cx="11700000" cy="4742971"/>
          </a:xfrm>
        </p:grpSpPr>
        <p:pic>
          <p:nvPicPr>
            <p:cNvPr id="5" name="Picture 4">
              <a:extLst>
                <a:ext uri="{FF2B5EF4-FFF2-40B4-BE49-F238E27FC236}">
                  <a16:creationId xmlns:a16="http://schemas.microsoft.com/office/drawing/2014/main" id="{001315C0-8027-4857-A6E0-ED65D1219A34}"/>
                </a:ext>
              </a:extLst>
            </p:cNvPr>
            <p:cNvPicPr>
              <a:picLocks noChangeAspect="1"/>
            </p:cNvPicPr>
            <p:nvPr/>
          </p:nvPicPr>
          <p:blipFill>
            <a:blip r:embed="rId2"/>
            <a:stretch>
              <a:fillRect/>
            </a:stretch>
          </p:blipFill>
          <p:spPr>
            <a:xfrm>
              <a:off x="246000" y="1656038"/>
              <a:ext cx="11700000" cy="2893717"/>
            </a:xfrm>
            <a:prstGeom prst="rect">
              <a:avLst/>
            </a:prstGeom>
          </p:spPr>
        </p:pic>
        <p:pic>
          <p:nvPicPr>
            <p:cNvPr id="6" name="Picture 5">
              <a:extLst>
                <a:ext uri="{FF2B5EF4-FFF2-40B4-BE49-F238E27FC236}">
                  <a16:creationId xmlns:a16="http://schemas.microsoft.com/office/drawing/2014/main" id="{68C876C6-FE80-4BF6-A555-54C82F793BA2}"/>
                </a:ext>
              </a:extLst>
            </p:cNvPr>
            <p:cNvPicPr>
              <a:picLocks noChangeAspect="1"/>
            </p:cNvPicPr>
            <p:nvPr/>
          </p:nvPicPr>
          <p:blipFill rotWithShape="1">
            <a:blip r:embed="rId3"/>
            <a:srcRect t="69472"/>
            <a:stretch/>
          </p:blipFill>
          <p:spPr>
            <a:xfrm>
              <a:off x="3183860" y="4710383"/>
              <a:ext cx="8762140" cy="1688626"/>
            </a:xfrm>
            <a:prstGeom prst="rect">
              <a:avLst/>
            </a:prstGeom>
            <a:ln>
              <a:noFill/>
            </a:ln>
            <a:effectLst/>
          </p:spPr>
        </p:pic>
        <p:cxnSp>
          <p:nvCxnSpPr>
            <p:cNvPr id="7" name="Straight Connector 6">
              <a:extLst>
                <a:ext uri="{FF2B5EF4-FFF2-40B4-BE49-F238E27FC236}">
                  <a16:creationId xmlns:a16="http://schemas.microsoft.com/office/drawing/2014/main" id="{62A0732C-4809-4F67-A1A5-AD3E57C11DBF}"/>
                </a:ext>
              </a:extLst>
            </p:cNvPr>
            <p:cNvCxnSpPr>
              <a:cxnSpLocks/>
            </p:cNvCxnSpPr>
            <p:nvPr/>
          </p:nvCxnSpPr>
          <p:spPr>
            <a:xfrm>
              <a:off x="3940090" y="2135660"/>
              <a:ext cx="78074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2A7F0E9-F42C-4D3A-9DBE-0E0BBDC60943}"/>
                </a:ext>
              </a:extLst>
            </p:cNvPr>
            <p:cNvCxnSpPr>
              <a:cxnSpLocks/>
            </p:cNvCxnSpPr>
            <p:nvPr/>
          </p:nvCxnSpPr>
          <p:spPr>
            <a:xfrm>
              <a:off x="10858500" y="2135660"/>
              <a:ext cx="0" cy="306640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2153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dirty="0">
                <a:solidFill>
                  <a:srgbClr val="B84297"/>
                </a:solidFill>
                <a:latin typeface="Open Sans" panose="020B0606030504020204" pitchFamily="34" charset="0"/>
                <a:ea typeface="Open Sans" panose="020B0606030504020204" pitchFamily="34" charset="0"/>
                <a:cs typeface="Open Sans" panose="020B0606030504020204" pitchFamily="34" charset="0"/>
              </a:rPr>
              <a:t>6</a:t>
            </a:r>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 Domain</a:t>
            </a:r>
          </a:p>
        </p:txBody>
      </p:sp>
      <p:grpSp>
        <p:nvGrpSpPr>
          <p:cNvPr id="8" name="Group 7">
            <a:extLst>
              <a:ext uri="{FF2B5EF4-FFF2-40B4-BE49-F238E27FC236}">
                <a16:creationId xmlns:a16="http://schemas.microsoft.com/office/drawing/2014/main" id="{1193AD73-BBA5-44E8-A748-8AC118FF52B9}"/>
              </a:ext>
            </a:extLst>
          </p:cNvPr>
          <p:cNvGrpSpPr/>
          <p:nvPr/>
        </p:nvGrpSpPr>
        <p:grpSpPr>
          <a:xfrm>
            <a:off x="910400" y="2460136"/>
            <a:ext cx="10168000" cy="4187204"/>
            <a:chOff x="246000" y="1671161"/>
            <a:chExt cx="11700000" cy="4818085"/>
          </a:xfrm>
        </p:grpSpPr>
        <p:pic>
          <p:nvPicPr>
            <p:cNvPr id="9" name="Picture 8">
              <a:extLst>
                <a:ext uri="{FF2B5EF4-FFF2-40B4-BE49-F238E27FC236}">
                  <a16:creationId xmlns:a16="http://schemas.microsoft.com/office/drawing/2014/main" id="{AD2D19D2-939D-4428-92AE-20C4389917E1}"/>
                </a:ext>
              </a:extLst>
            </p:cNvPr>
            <p:cNvPicPr>
              <a:picLocks noChangeAspect="1"/>
            </p:cNvPicPr>
            <p:nvPr/>
          </p:nvPicPr>
          <p:blipFill>
            <a:blip r:embed="rId3"/>
            <a:stretch>
              <a:fillRect/>
            </a:stretch>
          </p:blipFill>
          <p:spPr>
            <a:xfrm>
              <a:off x="246000" y="1671161"/>
              <a:ext cx="11700000" cy="3991981"/>
            </a:xfrm>
            <a:prstGeom prst="rect">
              <a:avLst/>
            </a:prstGeom>
          </p:spPr>
        </p:pic>
        <p:sp>
          <p:nvSpPr>
            <p:cNvPr id="14" name="TextBox 13">
              <a:extLst>
                <a:ext uri="{FF2B5EF4-FFF2-40B4-BE49-F238E27FC236}">
                  <a16:creationId xmlns:a16="http://schemas.microsoft.com/office/drawing/2014/main" id="{E2613B29-7EDD-4B79-BEF5-FF14C09F6EA0}"/>
                </a:ext>
              </a:extLst>
            </p:cNvPr>
            <p:cNvSpPr txBox="1"/>
            <p:nvPr/>
          </p:nvSpPr>
          <p:spPr>
            <a:xfrm>
              <a:off x="3860136" y="5745533"/>
              <a:ext cx="7988964" cy="74371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3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a:t>
              </a:r>
              <a:r>
                <a:rPr lang="en-US" sz="36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acme</a:t>
              </a:r>
              <a:r>
                <a:rPr lang="en-US" sz="3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.fabrikam.com</a:t>
              </a:r>
            </a:p>
          </p:txBody>
        </p:sp>
        <p:cxnSp>
          <p:nvCxnSpPr>
            <p:cNvPr id="15" name="Straight Connector 14">
              <a:extLst>
                <a:ext uri="{FF2B5EF4-FFF2-40B4-BE49-F238E27FC236}">
                  <a16:creationId xmlns:a16="http://schemas.microsoft.com/office/drawing/2014/main" id="{CC47B2BD-B05E-4A21-8F9E-77DA316B23AF}"/>
                </a:ext>
              </a:extLst>
            </p:cNvPr>
            <p:cNvCxnSpPr>
              <a:cxnSpLocks/>
            </p:cNvCxnSpPr>
            <p:nvPr/>
          </p:nvCxnSpPr>
          <p:spPr>
            <a:xfrm>
              <a:off x="4333790" y="2770660"/>
              <a:ext cx="72740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CD86D4D-2AA9-4024-964F-077729255B76}"/>
                </a:ext>
              </a:extLst>
            </p:cNvPr>
            <p:cNvCxnSpPr>
              <a:cxnSpLocks/>
            </p:cNvCxnSpPr>
            <p:nvPr/>
          </p:nvCxnSpPr>
          <p:spPr>
            <a:xfrm>
              <a:off x="10515600" y="2770660"/>
              <a:ext cx="0" cy="29748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8057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6146FA0-C5FB-4C9B-AF4F-C21DAA114041}"/>
              </a:ext>
            </a:extLst>
          </p:cNvPr>
          <p:cNvSpPr>
            <a:spLocks noGrp="1"/>
          </p:cNvSpPr>
          <p:nvPr>
            <p:ph type="title"/>
          </p:nvPr>
        </p:nvSpPr>
        <p:spPr>
          <a:xfrm>
            <a:off x="0" y="2978150"/>
            <a:ext cx="12192000" cy="901700"/>
          </a:xfrm>
        </p:spPr>
        <p:txBody>
          <a:bodyPr>
            <a:noAutofit/>
          </a:bodyPr>
          <a:lstStyle/>
          <a:p>
            <a:pPr algn="ctr"/>
            <a:r>
              <a:rPr lang="en-US" sz="6000" b="1" noProof="0" dirty="0">
                <a:solidFill>
                  <a:srgbClr val="292D33"/>
                </a:solidFill>
                <a:latin typeface="Space Grotesk Medium" pitchFamily="2" charset="0"/>
                <a:ea typeface="Euclid Circular B" panose="020B0504000000000000" pitchFamily="34" charset="0"/>
                <a:cs typeface="Space Grotesk Medium" pitchFamily="2" charset="0"/>
              </a:rPr>
              <a:t>Data Isolation</a:t>
            </a:r>
          </a:p>
        </p:txBody>
      </p:sp>
      <p:sp>
        <p:nvSpPr>
          <p:cNvPr id="12" name="Title 1">
            <a:extLst>
              <a:ext uri="{FF2B5EF4-FFF2-40B4-BE49-F238E27FC236}">
                <a16:creationId xmlns:a16="http://schemas.microsoft.com/office/drawing/2014/main" id="{170E8531-AA75-4D55-B68C-DABD22141F06}"/>
              </a:ext>
            </a:extLst>
          </p:cNvPr>
          <p:cNvSpPr txBox="1">
            <a:spLocks/>
          </p:cNvSpPr>
          <p:nvPr/>
        </p:nvSpPr>
        <p:spPr>
          <a:xfrm>
            <a:off x="0" y="1898650"/>
            <a:ext cx="12192000" cy="901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Identifying the Active Tenant</a:t>
            </a:r>
          </a:p>
        </p:txBody>
      </p:sp>
    </p:spTree>
    <p:extLst>
      <p:ext uri="{BB962C8B-B14F-4D97-AF65-F5344CB8AC3E}">
        <p14:creationId xmlns:p14="http://schemas.microsoft.com/office/powerpoint/2010/main" val="1424638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 — </a:t>
            </a:r>
            <a:r>
              <a:rPr lang="en-US" b="1" dirty="0"/>
              <a:t>Traditional way</a:t>
            </a:r>
          </a:p>
        </p:txBody>
      </p:sp>
      <p:grpSp>
        <p:nvGrpSpPr>
          <p:cNvPr id="7" name="Group 6">
            <a:extLst>
              <a:ext uri="{FF2B5EF4-FFF2-40B4-BE49-F238E27FC236}">
                <a16:creationId xmlns:a16="http://schemas.microsoft.com/office/drawing/2014/main" id="{CE998D10-01CF-4746-8E34-BDB683F87F9C}"/>
              </a:ext>
            </a:extLst>
          </p:cNvPr>
          <p:cNvGrpSpPr/>
          <p:nvPr/>
        </p:nvGrpSpPr>
        <p:grpSpPr>
          <a:xfrm>
            <a:off x="246000" y="1979819"/>
            <a:ext cx="11700000" cy="4734046"/>
            <a:chOff x="246000" y="1979819"/>
            <a:chExt cx="11700000" cy="4734046"/>
          </a:xfrm>
        </p:grpSpPr>
        <p:pic>
          <p:nvPicPr>
            <p:cNvPr id="3" name="Picture 2">
              <a:extLst>
                <a:ext uri="{FF2B5EF4-FFF2-40B4-BE49-F238E27FC236}">
                  <a16:creationId xmlns:a16="http://schemas.microsoft.com/office/drawing/2014/main" id="{83214FF3-B5AF-4B5C-9DF0-331B37DE79A6}"/>
                </a:ext>
              </a:extLst>
            </p:cNvPr>
            <p:cNvPicPr>
              <a:picLocks noChangeAspect="1"/>
            </p:cNvPicPr>
            <p:nvPr/>
          </p:nvPicPr>
          <p:blipFill>
            <a:blip r:embed="rId2"/>
            <a:stretch>
              <a:fillRect/>
            </a:stretch>
          </p:blipFill>
          <p:spPr>
            <a:xfrm>
              <a:off x="246000" y="1979819"/>
              <a:ext cx="11700000" cy="2898361"/>
            </a:xfrm>
            <a:prstGeom prst="rect">
              <a:avLst/>
            </a:prstGeom>
          </p:spPr>
        </p:pic>
        <p:sp>
          <p:nvSpPr>
            <p:cNvPr id="4" name="Rectangle 3">
              <a:extLst>
                <a:ext uri="{FF2B5EF4-FFF2-40B4-BE49-F238E27FC236}">
                  <a16:creationId xmlns:a16="http://schemas.microsoft.com/office/drawing/2014/main" id="{90FA5125-2E0B-4835-B369-2C1A45064D61}"/>
                </a:ext>
              </a:extLst>
            </p:cNvPr>
            <p:cNvSpPr/>
            <p:nvPr/>
          </p:nvSpPr>
          <p:spPr>
            <a:xfrm>
              <a:off x="5337666" y="5710567"/>
              <a:ext cx="4835034" cy="100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You normally do this </a:t>
              </a:r>
            </a:p>
          </p:txBody>
        </p:sp>
        <p:cxnSp>
          <p:nvCxnSpPr>
            <p:cNvPr id="5" name="Straight Connector 4">
              <a:extLst>
                <a:ext uri="{FF2B5EF4-FFF2-40B4-BE49-F238E27FC236}">
                  <a16:creationId xmlns:a16="http://schemas.microsoft.com/office/drawing/2014/main" id="{7A2048BF-AE44-4A3C-BE8E-DEF9974F89A0}"/>
                </a:ext>
              </a:extLst>
            </p:cNvPr>
            <p:cNvCxnSpPr>
              <a:cxnSpLocks/>
            </p:cNvCxnSpPr>
            <p:nvPr/>
          </p:nvCxnSpPr>
          <p:spPr>
            <a:xfrm>
              <a:off x="5407922" y="4480727"/>
              <a:ext cx="50388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B9099B5-55A0-4BC1-82BE-0159491AC557}"/>
                </a:ext>
              </a:extLst>
            </p:cNvPr>
            <p:cNvCxnSpPr>
              <a:cxnSpLocks/>
            </p:cNvCxnSpPr>
            <p:nvPr/>
          </p:nvCxnSpPr>
          <p:spPr>
            <a:xfrm>
              <a:off x="7627332" y="4506127"/>
              <a:ext cx="0" cy="12044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603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a:t>
            </a:r>
            <a:endParaRPr lang="en-US" b="1" dirty="0"/>
          </a:p>
        </p:txBody>
      </p:sp>
      <p:grpSp>
        <p:nvGrpSpPr>
          <p:cNvPr id="8" name="Group 7">
            <a:extLst>
              <a:ext uri="{FF2B5EF4-FFF2-40B4-BE49-F238E27FC236}">
                <a16:creationId xmlns:a16="http://schemas.microsoft.com/office/drawing/2014/main" id="{0F4BB1EC-C1B2-49BD-8662-1F66B8CF4EEC}"/>
              </a:ext>
            </a:extLst>
          </p:cNvPr>
          <p:cNvGrpSpPr/>
          <p:nvPr/>
        </p:nvGrpSpPr>
        <p:grpSpPr>
          <a:xfrm>
            <a:off x="246000" y="2454483"/>
            <a:ext cx="11700000" cy="3117434"/>
            <a:chOff x="246000" y="1870283"/>
            <a:chExt cx="11700000" cy="3117434"/>
          </a:xfrm>
        </p:grpSpPr>
        <p:pic>
          <p:nvPicPr>
            <p:cNvPr id="9" name="Picture 8">
              <a:extLst>
                <a:ext uri="{FF2B5EF4-FFF2-40B4-BE49-F238E27FC236}">
                  <a16:creationId xmlns:a16="http://schemas.microsoft.com/office/drawing/2014/main" id="{AE251942-EE0D-407C-A1DA-36063476C589}"/>
                </a:ext>
              </a:extLst>
            </p:cNvPr>
            <p:cNvPicPr>
              <a:picLocks noChangeAspect="1"/>
            </p:cNvPicPr>
            <p:nvPr/>
          </p:nvPicPr>
          <p:blipFill>
            <a:blip r:embed="rId3"/>
            <a:stretch>
              <a:fillRect/>
            </a:stretch>
          </p:blipFill>
          <p:spPr>
            <a:xfrm>
              <a:off x="246000" y="1870283"/>
              <a:ext cx="11700000" cy="3117434"/>
            </a:xfrm>
            <a:prstGeom prst="rect">
              <a:avLst/>
            </a:prstGeom>
          </p:spPr>
        </p:pic>
        <p:cxnSp>
          <p:nvCxnSpPr>
            <p:cNvPr id="10" name="Straight Connector 9">
              <a:extLst>
                <a:ext uri="{FF2B5EF4-FFF2-40B4-BE49-F238E27FC236}">
                  <a16:creationId xmlns:a16="http://schemas.microsoft.com/office/drawing/2014/main" id="{0C286066-8CE4-41B9-8A4A-AD24FD2CB218}"/>
                </a:ext>
              </a:extLst>
            </p:cNvPr>
            <p:cNvCxnSpPr>
              <a:cxnSpLocks/>
            </p:cNvCxnSpPr>
            <p:nvPr/>
          </p:nvCxnSpPr>
          <p:spPr>
            <a:xfrm>
              <a:off x="3063790" y="3638576"/>
              <a:ext cx="35402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3E01268-AE5F-4F91-8282-50417A1CBB93}"/>
                </a:ext>
              </a:extLst>
            </p:cNvPr>
            <p:cNvGrpSpPr/>
            <p:nvPr/>
          </p:nvGrpSpPr>
          <p:grpSpPr>
            <a:xfrm>
              <a:off x="6719410" y="2452420"/>
              <a:ext cx="5027655" cy="658340"/>
              <a:chOff x="6604000" y="1919760"/>
              <a:chExt cx="5027655" cy="658340"/>
            </a:xfrm>
          </p:grpSpPr>
          <p:cxnSp>
            <p:nvCxnSpPr>
              <p:cNvPr id="12" name="Straight Connector 11">
                <a:extLst>
                  <a:ext uri="{FF2B5EF4-FFF2-40B4-BE49-F238E27FC236}">
                    <a16:creationId xmlns:a16="http://schemas.microsoft.com/office/drawing/2014/main" id="{BD252591-AE59-43DA-A005-2113FAF57DC3}"/>
                  </a:ext>
                </a:extLst>
              </p:cNvPr>
              <p:cNvCxnSpPr>
                <a:cxnSpLocks/>
              </p:cNvCxnSpPr>
              <p:nvPr/>
            </p:nvCxnSpPr>
            <p:spPr>
              <a:xfrm>
                <a:off x="8586745" y="1919760"/>
                <a:ext cx="30449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E9D386-928E-4E04-A750-974054664DDD}"/>
                  </a:ext>
                </a:extLst>
              </p:cNvPr>
              <p:cNvCxnSpPr>
                <a:cxnSpLocks/>
              </p:cNvCxnSpPr>
              <p:nvPr/>
            </p:nvCxnSpPr>
            <p:spPr>
              <a:xfrm flipH="1">
                <a:off x="6604000" y="1919760"/>
                <a:ext cx="3505200" cy="6583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45998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512716" y="296034"/>
            <a:ext cx="10972800" cy="822960"/>
          </a:xfrm>
        </p:spPr>
        <p:txBody>
          <a:bodyPr/>
          <a:lstStyle/>
          <a:p>
            <a:r>
              <a:rPr lang="en-US" dirty="0"/>
              <a:t>What is ABP Framework?</a:t>
            </a:r>
          </a:p>
        </p:txBody>
      </p:sp>
      <p:grpSp>
        <p:nvGrpSpPr>
          <p:cNvPr id="3" name="Group 2">
            <a:extLst>
              <a:ext uri="{FF2B5EF4-FFF2-40B4-BE49-F238E27FC236}">
                <a16:creationId xmlns:a16="http://schemas.microsoft.com/office/drawing/2014/main" id="{E4528330-DEED-4C4A-9A31-A246E85C5A2E}"/>
              </a:ext>
            </a:extLst>
          </p:cNvPr>
          <p:cNvGrpSpPr/>
          <p:nvPr/>
        </p:nvGrpSpPr>
        <p:grpSpPr>
          <a:xfrm>
            <a:off x="241300" y="2200104"/>
            <a:ext cx="11709400" cy="2563301"/>
            <a:chOff x="241300" y="2200104"/>
            <a:chExt cx="11920808" cy="2563301"/>
          </a:xfrm>
        </p:grpSpPr>
        <p:sp>
          <p:nvSpPr>
            <p:cNvPr id="4" name="Rectangle 3">
              <a:extLst>
                <a:ext uri="{FF2B5EF4-FFF2-40B4-BE49-F238E27FC236}">
                  <a16:creationId xmlns:a16="http://schemas.microsoft.com/office/drawing/2014/main" id="{26F73C13-6E7C-4A25-9969-5028CD61F51D}"/>
                </a:ext>
              </a:extLst>
            </p:cNvPr>
            <p:cNvSpPr/>
            <p:nvPr/>
          </p:nvSpPr>
          <p:spPr>
            <a:xfrm>
              <a:off x="241300" y="2200104"/>
              <a:ext cx="11920808" cy="2520000"/>
            </a:xfrm>
            <a:prstGeom prst="rect">
              <a:avLst/>
            </a:prstGeom>
            <a:solidFill>
              <a:srgbClr val="B84297"/>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bg1"/>
                  </a:solidFill>
                  <a:latin typeface="Euclid Circular B" panose="020B0504000000000000" pitchFamily="34" charset="0"/>
                  <a:ea typeface="Euclid Circular B" panose="020B0504000000000000" pitchFamily="34" charset="0"/>
                </a:rPr>
                <a:t> </a:t>
              </a:r>
              <a:endParaRPr lang="en-US" sz="3200" u="sng" dirty="0">
                <a:solidFill>
                  <a:schemeClr val="bg1"/>
                </a:solidFill>
                <a:latin typeface="Euclid Circular B" panose="020B0504000000000000" pitchFamily="34" charset="0"/>
                <a:ea typeface="Euclid Circular B" panose="020B0504000000000000" pitchFamily="34" charset="0"/>
              </a:endParaRPr>
            </a:p>
          </p:txBody>
        </p:sp>
        <p:sp>
          <p:nvSpPr>
            <p:cNvPr id="5" name="TextBox 4">
              <a:extLst>
                <a:ext uri="{FF2B5EF4-FFF2-40B4-BE49-F238E27FC236}">
                  <a16:creationId xmlns:a16="http://schemas.microsoft.com/office/drawing/2014/main" id="{28E234E3-FFCF-4FAF-8AA7-3441A657156F}"/>
                </a:ext>
              </a:extLst>
            </p:cNvPr>
            <p:cNvSpPr txBox="1"/>
            <p:nvPr/>
          </p:nvSpPr>
          <p:spPr>
            <a:xfrm>
              <a:off x="8373825" y="2208860"/>
              <a:ext cx="3314700" cy="2554545"/>
            </a:xfrm>
            <a:prstGeom prst="rect">
              <a:avLst/>
            </a:prstGeom>
            <a:solidFill>
              <a:srgbClr val="B84297"/>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Multi-tenancy</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Audit logging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Exception handling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Background jobs</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Modularity</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Event bus</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Unit of work</a:t>
              </a:r>
            </a:p>
            <a:p>
              <a:pPr marL="342900" indent="-342900">
                <a:buFont typeface="Arial" panose="020B0604020202020204" pitchFamily="34" charset="0"/>
                <a:buChar char="•"/>
              </a:pPr>
              <a:r>
                <a:rPr lang="en-US" sz="1900" dirty="0">
                  <a:solidFill>
                    <a:schemeClr val="bg1"/>
                  </a:solidFill>
                  <a:latin typeface="Euclid Circular B" panose="020B0504000000000000" pitchFamily="34" charset="0"/>
                  <a:ea typeface="Euclid Circular B" panose="020B0504000000000000" pitchFamily="34" charset="0"/>
                </a:rPr>
                <a:t>etc…</a:t>
              </a:r>
            </a:p>
          </p:txBody>
        </p:sp>
      </p:grpSp>
      <p:grpSp>
        <p:nvGrpSpPr>
          <p:cNvPr id="6" name="Group 5">
            <a:extLst>
              <a:ext uri="{FF2B5EF4-FFF2-40B4-BE49-F238E27FC236}">
                <a16:creationId xmlns:a16="http://schemas.microsoft.com/office/drawing/2014/main" id="{DA974D05-FBFE-49F2-A392-83C625B608DB}"/>
              </a:ext>
            </a:extLst>
          </p:cNvPr>
          <p:cNvGrpSpPr/>
          <p:nvPr/>
        </p:nvGrpSpPr>
        <p:grpSpPr>
          <a:xfrm>
            <a:off x="241300" y="4714351"/>
            <a:ext cx="11709400" cy="1944000"/>
            <a:chOff x="241300" y="4331739"/>
            <a:chExt cx="11709400" cy="1944000"/>
          </a:xfrm>
        </p:grpSpPr>
        <p:sp>
          <p:nvSpPr>
            <p:cNvPr id="7" name="Rectangle 6">
              <a:extLst>
                <a:ext uri="{FF2B5EF4-FFF2-40B4-BE49-F238E27FC236}">
                  <a16:creationId xmlns:a16="http://schemas.microsoft.com/office/drawing/2014/main" id="{13BD5AFD-3914-45A9-9B21-86A9D5347E15}"/>
                </a:ext>
              </a:extLst>
            </p:cNvPr>
            <p:cNvSpPr/>
            <p:nvPr/>
          </p:nvSpPr>
          <p:spPr>
            <a:xfrm>
              <a:off x="241300" y="4331739"/>
              <a:ext cx="11709400" cy="1944000"/>
            </a:xfrm>
            <a:prstGeom prst="rect">
              <a:avLst/>
            </a:prstGeom>
            <a:solidFill>
              <a:srgbClr val="512BD4"/>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solidFill>
                  <a:srgbClr val="F5F5F5"/>
                </a:solidFill>
                <a:latin typeface="Segoe UI Variable Text Semibold" pitchFamily="2" charset="0"/>
                <a:ea typeface="Euclid Circular B" panose="020B0504000000000000" pitchFamily="34" charset="0"/>
                <a:cs typeface="Segoe UI" panose="020B0502040204020203" pitchFamily="34" charset="0"/>
              </a:endParaRPr>
            </a:p>
          </p:txBody>
        </p:sp>
        <p:sp>
          <p:nvSpPr>
            <p:cNvPr id="8" name="TextBox 7">
              <a:extLst>
                <a:ext uri="{FF2B5EF4-FFF2-40B4-BE49-F238E27FC236}">
                  <a16:creationId xmlns:a16="http://schemas.microsoft.com/office/drawing/2014/main" id="{29D1C3FB-4F3A-4D1D-989B-4FC9D0FF0003}"/>
                </a:ext>
              </a:extLst>
            </p:cNvPr>
            <p:cNvSpPr txBox="1"/>
            <p:nvPr/>
          </p:nvSpPr>
          <p:spPr>
            <a:xfrm>
              <a:off x="8229600" y="4350790"/>
              <a:ext cx="3721100" cy="1908000"/>
            </a:xfrm>
            <a:prstGeom prst="rect">
              <a:avLst/>
            </a:prstGeom>
            <a:solidFill>
              <a:srgbClr val="512BD4"/>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Routing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Dependency injection</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Session management</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Request / response </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Security</a:t>
              </a:r>
            </a:p>
            <a:p>
              <a:pPr marL="342900" indent="-342900">
                <a:buFont typeface="Arial" panose="020B0604020202020204" pitchFamily="34" charset="0"/>
                <a:buChar char="•"/>
              </a:pPr>
              <a:r>
                <a:rPr lang="en-US" sz="1900" dirty="0">
                  <a:solidFill>
                    <a:schemeClr val="bg1"/>
                  </a:solidFill>
                  <a:latin typeface="Euclid Circular B" panose="020B0504000000000000" pitchFamily="34" charset="0"/>
                  <a:ea typeface="Euclid Circular B" panose="020B0504000000000000" pitchFamily="34" charset="0"/>
                </a:rPr>
                <a:t>etc…</a:t>
              </a:r>
            </a:p>
          </p:txBody>
        </p:sp>
      </p:grpSp>
      <p:sp>
        <p:nvSpPr>
          <p:cNvPr id="10" name="Content Placeholder 2">
            <a:extLst>
              <a:ext uri="{FF2B5EF4-FFF2-40B4-BE49-F238E27FC236}">
                <a16:creationId xmlns:a16="http://schemas.microsoft.com/office/drawing/2014/main" id="{F9455442-7CF0-4D38-997B-5DE86F700A32}"/>
              </a:ext>
            </a:extLst>
          </p:cNvPr>
          <p:cNvSpPr>
            <a:spLocks noGrp="1"/>
          </p:cNvSpPr>
          <p:nvPr>
            <p:ph idx="1"/>
          </p:nvPr>
        </p:nvSpPr>
        <p:spPr>
          <a:xfrm>
            <a:off x="1251894" y="3435309"/>
            <a:ext cx="5063846" cy="891149"/>
          </a:xfrm>
        </p:spPr>
        <p:txBody>
          <a:bodyPr>
            <a:normAutofit/>
          </a:bodyPr>
          <a:lstStyle/>
          <a:p>
            <a:pPr marL="0" indent="0">
              <a:buNone/>
            </a:pPr>
            <a:r>
              <a:rPr lang="en-US" sz="2400" noProof="0" dirty="0">
                <a:solidFill>
                  <a:srgbClr val="441837"/>
                </a:solidFill>
                <a:latin typeface="Euclid Circular B" panose="020B0504000000000000" pitchFamily="34" charset="0"/>
                <a:ea typeface="Euclid Circular B" panose="020B0504000000000000" pitchFamily="34" charset="0"/>
              </a:rPr>
              <a:t>An opinionated architecture </a:t>
            </a:r>
            <a:br>
              <a:rPr lang="en-US" sz="2400" noProof="0" dirty="0">
                <a:solidFill>
                  <a:srgbClr val="441837"/>
                </a:solidFill>
                <a:latin typeface="Euclid Circular B" panose="020B0504000000000000" pitchFamily="34" charset="0"/>
                <a:ea typeface="Euclid Circular B" panose="020B0504000000000000" pitchFamily="34" charset="0"/>
              </a:rPr>
            </a:br>
            <a:r>
              <a:rPr lang="en-US" sz="2400" noProof="0" dirty="0">
                <a:solidFill>
                  <a:srgbClr val="441837"/>
                </a:solidFill>
                <a:latin typeface="Euclid Circular B" panose="020B0504000000000000" pitchFamily="34" charset="0"/>
                <a:ea typeface="Euclid Circular B" panose="020B0504000000000000" pitchFamily="34" charset="0"/>
              </a:rPr>
              <a:t>to build line-of-business web apps</a:t>
            </a:r>
          </a:p>
        </p:txBody>
      </p:sp>
      <p:sp>
        <p:nvSpPr>
          <p:cNvPr id="11" name="TextBox 10">
            <a:extLst>
              <a:ext uri="{FF2B5EF4-FFF2-40B4-BE49-F238E27FC236}">
                <a16:creationId xmlns:a16="http://schemas.microsoft.com/office/drawing/2014/main" id="{EA26B5DC-0C3F-46CE-94A2-A9F7750E9E4C}"/>
              </a:ext>
            </a:extLst>
          </p:cNvPr>
          <p:cNvSpPr txBox="1"/>
          <p:nvPr/>
        </p:nvSpPr>
        <p:spPr>
          <a:xfrm>
            <a:off x="1251894" y="2821093"/>
            <a:ext cx="4812320" cy="553998"/>
          </a:xfrm>
          <a:prstGeom prst="rect">
            <a:avLst/>
          </a:prstGeom>
          <a:noFill/>
        </p:spPr>
        <p:txBody>
          <a:bodyPr wrap="square">
            <a:spAutoFit/>
          </a:bodyPr>
          <a:lstStyle/>
          <a:p>
            <a:r>
              <a:rPr lang="en-US" sz="3000" dirty="0">
                <a:solidFill>
                  <a:schemeClr val="bg1"/>
                </a:solidFill>
                <a:latin typeface="Euclid Circular B" panose="020B0504000000000000" pitchFamily="34" charset="0"/>
                <a:ea typeface="Euclid Circular B" panose="020B0504000000000000" pitchFamily="34" charset="0"/>
              </a:rPr>
              <a:t>ABP Web Framework</a:t>
            </a:r>
          </a:p>
        </p:txBody>
      </p:sp>
      <p:pic>
        <p:nvPicPr>
          <p:cNvPr id="12" name="Picture 11">
            <a:extLst>
              <a:ext uri="{FF2B5EF4-FFF2-40B4-BE49-F238E27FC236}">
                <a16:creationId xmlns:a16="http://schemas.microsoft.com/office/drawing/2014/main" id="{34F24A86-D88E-4BAA-B100-3BE301101710}"/>
              </a:ext>
            </a:extLst>
          </p:cNvPr>
          <p:cNvPicPr>
            <a:picLocks noChangeAspect="1"/>
          </p:cNvPicPr>
          <p:nvPr/>
        </p:nvPicPr>
        <p:blipFill>
          <a:blip r:embed="rId3"/>
          <a:stretch>
            <a:fillRect/>
          </a:stretch>
        </p:blipFill>
        <p:spPr>
          <a:xfrm>
            <a:off x="418484" y="2839902"/>
            <a:ext cx="576000" cy="576000"/>
          </a:xfrm>
          <a:prstGeom prst="rect">
            <a:avLst/>
          </a:prstGeom>
        </p:spPr>
      </p:pic>
      <p:grpSp>
        <p:nvGrpSpPr>
          <p:cNvPr id="21" name="Group 20">
            <a:extLst>
              <a:ext uri="{FF2B5EF4-FFF2-40B4-BE49-F238E27FC236}">
                <a16:creationId xmlns:a16="http://schemas.microsoft.com/office/drawing/2014/main" id="{3742EF7C-43EC-4AB4-91B9-0B480A233C2B}"/>
              </a:ext>
            </a:extLst>
          </p:cNvPr>
          <p:cNvGrpSpPr/>
          <p:nvPr/>
        </p:nvGrpSpPr>
        <p:grpSpPr>
          <a:xfrm>
            <a:off x="520338" y="5387247"/>
            <a:ext cx="7312995" cy="1067512"/>
            <a:chOff x="520338" y="5387247"/>
            <a:chExt cx="7312995" cy="1067512"/>
          </a:xfrm>
        </p:grpSpPr>
        <p:pic>
          <p:nvPicPr>
            <p:cNvPr id="22" name="Picture 21">
              <a:extLst>
                <a:ext uri="{FF2B5EF4-FFF2-40B4-BE49-F238E27FC236}">
                  <a16:creationId xmlns:a16="http://schemas.microsoft.com/office/drawing/2014/main" id="{4332D26A-3533-4536-8CD9-2373B9029B35}"/>
                </a:ext>
              </a:extLst>
            </p:cNvPr>
            <p:cNvPicPr>
              <a:picLocks noChangeAspect="1"/>
            </p:cNvPicPr>
            <p:nvPr/>
          </p:nvPicPr>
          <p:blipFill rotWithShape="1">
            <a:blip r:embed="rId4">
              <a:extLst>
                <a:ext uri="{28A0092B-C50C-407E-A947-70E740481C1C}">
                  <a14:useLocalDpi xmlns:a14="http://schemas.microsoft.com/office/drawing/2010/main" val="0"/>
                </a:ext>
              </a:extLst>
            </a:blip>
            <a:srcRect r="78763"/>
            <a:stretch/>
          </p:blipFill>
          <p:spPr>
            <a:xfrm>
              <a:off x="520338" y="5446293"/>
              <a:ext cx="436925" cy="438150"/>
            </a:xfrm>
            <a:prstGeom prst="rect">
              <a:avLst/>
            </a:prstGeom>
          </p:spPr>
        </p:pic>
        <p:sp>
          <p:nvSpPr>
            <p:cNvPr id="23" name="TextBox 22">
              <a:extLst>
                <a:ext uri="{FF2B5EF4-FFF2-40B4-BE49-F238E27FC236}">
                  <a16:creationId xmlns:a16="http://schemas.microsoft.com/office/drawing/2014/main" id="{F51932D4-0B9C-4FC0-9DB7-3294341C682E}"/>
                </a:ext>
              </a:extLst>
            </p:cNvPr>
            <p:cNvSpPr txBox="1"/>
            <p:nvPr/>
          </p:nvSpPr>
          <p:spPr>
            <a:xfrm>
              <a:off x="1141413" y="5387247"/>
              <a:ext cx="6691920" cy="553998"/>
            </a:xfrm>
            <a:prstGeom prst="rect">
              <a:avLst/>
            </a:prstGeom>
            <a:noFill/>
          </p:spPr>
          <p:txBody>
            <a:bodyPr wrap="square">
              <a:spAutoFit/>
            </a:bodyPr>
            <a:lstStyle/>
            <a:p>
              <a:r>
                <a:rPr lang="en-US" sz="3000" dirty="0">
                  <a:solidFill>
                    <a:srgbClr val="F5F5F5"/>
                  </a:solidFill>
                  <a:latin typeface="Segoe UI Variable Text Semibold" pitchFamily="2" charset="0"/>
                  <a:ea typeface="Euclid Circular B" panose="020B0504000000000000" pitchFamily="34" charset="0"/>
                  <a:cs typeface="Segoe UI" panose="020B0502040204020203" pitchFamily="34" charset="0"/>
                </a:rPr>
                <a:t>ASP.NET Core Web Framework</a:t>
              </a:r>
              <a:endParaRPr lang="en-US" sz="3000" dirty="0">
                <a:solidFill>
                  <a:schemeClr val="bg1"/>
                </a:solidFill>
                <a:latin typeface="Euclid Circular B" panose="020B0504000000000000" pitchFamily="34" charset="0"/>
                <a:ea typeface="Euclid Circular B" panose="020B0504000000000000" pitchFamily="34" charset="0"/>
              </a:endParaRPr>
            </a:p>
          </p:txBody>
        </p:sp>
        <p:sp>
          <p:nvSpPr>
            <p:cNvPr id="24" name="Content Placeholder 2">
              <a:extLst>
                <a:ext uri="{FF2B5EF4-FFF2-40B4-BE49-F238E27FC236}">
                  <a16:creationId xmlns:a16="http://schemas.microsoft.com/office/drawing/2014/main" id="{EC6D2270-9886-44FF-8CEE-F760288D1748}"/>
                </a:ext>
              </a:extLst>
            </p:cNvPr>
            <p:cNvSpPr txBox="1">
              <a:spLocks/>
            </p:cNvSpPr>
            <p:nvPr/>
          </p:nvSpPr>
          <p:spPr>
            <a:xfrm>
              <a:off x="1141413" y="5970579"/>
              <a:ext cx="4153601" cy="484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2A176F"/>
                  </a:solidFill>
                  <a:latin typeface="Euclid Circular B" panose="020B0504000000000000" pitchFamily="34" charset="0"/>
                  <a:ea typeface="Euclid Circular B" panose="020B0504000000000000" pitchFamily="34" charset="0"/>
                </a:rPr>
                <a:t>Generic web framework</a:t>
              </a:r>
            </a:p>
          </p:txBody>
        </p:sp>
      </p:grpSp>
      <p:sp>
        <p:nvSpPr>
          <p:cNvPr id="32" name="Rectangle 31">
            <a:extLst>
              <a:ext uri="{FF2B5EF4-FFF2-40B4-BE49-F238E27FC236}">
                <a16:creationId xmlns:a16="http://schemas.microsoft.com/office/drawing/2014/main" id="{9A07455A-48C7-42E5-AF8A-14B34BCFFBD6}"/>
              </a:ext>
            </a:extLst>
          </p:cNvPr>
          <p:cNvSpPr/>
          <p:nvPr/>
        </p:nvSpPr>
        <p:spPr>
          <a:xfrm>
            <a:off x="241300" y="1127550"/>
            <a:ext cx="11709400" cy="1065606"/>
          </a:xfrm>
          <a:prstGeom prst="rect">
            <a:avLst/>
          </a:prstGeom>
          <a:solidFill>
            <a:srgbClr val="548235"/>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0" u="sng" dirty="0">
              <a:solidFill>
                <a:schemeClr val="bg1"/>
              </a:solidFill>
              <a:latin typeface="Euclid Circular B" panose="020B0504000000000000" pitchFamily="34" charset="0"/>
              <a:ea typeface="Euclid Circular B" panose="020B0504000000000000" pitchFamily="34" charset="0"/>
            </a:endParaRPr>
          </a:p>
        </p:txBody>
      </p:sp>
      <p:sp>
        <p:nvSpPr>
          <p:cNvPr id="37" name="TextBox 36">
            <a:extLst>
              <a:ext uri="{FF2B5EF4-FFF2-40B4-BE49-F238E27FC236}">
                <a16:creationId xmlns:a16="http://schemas.microsoft.com/office/drawing/2014/main" id="{4CBE0E17-3156-4C93-BABA-D1C2A253BAE7}"/>
              </a:ext>
            </a:extLst>
          </p:cNvPr>
          <p:cNvSpPr txBox="1"/>
          <p:nvPr/>
        </p:nvSpPr>
        <p:spPr>
          <a:xfrm>
            <a:off x="8229600" y="1446984"/>
            <a:ext cx="3721100" cy="400110"/>
          </a:xfrm>
          <a:prstGeom prst="rect">
            <a:avLst/>
          </a:prstGeom>
          <a:solidFill>
            <a:srgbClr val="548235"/>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do what you do best</a:t>
            </a:r>
            <a:endParaRPr lang="en-US" sz="2000" dirty="0">
              <a:latin typeface="Euclid Circular B" panose="020B0504000000000000" pitchFamily="34" charset="0"/>
              <a:ea typeface="Euclid Circular B" panose="020B0504000000000000" pitchFamily="34" charset="0"/>
            </a:endParaRPr>
          </a:p>
        </p:txBody>
      </p:sp>
      <p:sp>
        <p:nvSpPr>
          <p:cNvPr id="38" name="TextBox 37">
            <a:extLst>
              <a:ext uri="{FF2B5EF4-FFF2-40B4-BE49-F238E27FC236}">
                <a16:creationId xmlns:a16="http://schemas.microsoft.com/office/drawing/2014/main" id="{41EFFDB4-9306-4C2F-93A7-A8EA9A1F694E}"/>
              </a:ext>
            </a:extLst>
          </p:cNvPr>
          <p:cNvSpPr txBox="1"/>
          <p:nvPr/>
        </p:nvSpPr>
        <p:spPr>
          <a:xfrm>
            <a:off x="1225433" y="1209004"/>
            <a:ext cx="5613844" cy="553998"/>
          </a:xfrm>
          <a:prstGeom prst="rect">
            <a:avLst/>
          </a:prstGeom>
          <a:noFill/>
        </p:spPr>
        <p:txBody>
          <a:bodyPr wrap="square">
            <a:spAutoFit/>
          </a:bodyPr>
          <a:lstStyle/>
          <a:p>
            <a:r>
              <a:rPr lang="en-US" sz="3000" dirty="0">
                <a:solidFill>
                  <a:schemeClr val="bg1"/>
                </a:solidFill>
                <a:latin typeface="Euclid Circular B" panose="020B0504000000000000" pitchFamily="34" charset="0"/>
                <a:ea typeface="Euclid Circular B" panose="020B0504000000000000" pitchFamily="34" charset="0"/>
              </a:rPr>
              <a:t>Your Application</a:t>
            </a:r>
            <a:endParaRPr lang="en-US" sz="3000" u="sng" dirty="0">
              <a:solidFill>
                <a:schemeClr val="bg1"/>
              </a:solidFill>
              <a:latin typeface="Euclid Circular B" panose="020B0504000000000000" pitchFamily="34" charset="0"/>
              <a:ea typeface="Euclid Circular B" panose="020B0504000000000000" pitchFamily="34" charset="0"/>
            </a:endParaRPr>
          </a:p>
        </p:txBody>
      </p:sp>
      <p:sp>
        <p:nvSpPr>
          <p:cNvPr id="39" name="Content Placeholder 2">
            <a:extLst>
              <a:ext uri="{FF2B5EF4-FFF2-40B4-BE49-F238E27FC236}">
                <a16:creationId xmlns:a16="http://schemas.microsoft.com/office/drawing/2014/main" id="{4C03D38E-F3E1-4295-89EF-43F076F7A19E}"/>
              </a:ext>
            </a:extLst>
          </p:cNvPr>
          <p:cNvSpPr txBox="1">
            <a:spLocks/>
          </p:cNvSpPr>
          <p:nvPr/>
        </p:nvSpPr>
        <p:spPr>
          <a:xfrm>
            <a:off x="1251894" y="1754422"/>
            <a:ext cx="5357730" cy="484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2C441C"/>
                </a:solidFill>
                <a:latin typeface="Euclid Circular B" panose="020B0504000000000000" pitchFamily="34" charset="0"/>
                <a:ea typeface="Euclid Circular B" panose="020B0504000000000000" pitchFamily="34" charset="0"/>
              </a:rPr>
              <a:t>Focus on your business code</a:t>
            </a:r>
          </a:p>
        </p:txBody>
      </p:sp>
      <p:sp>
        <p:nvSpPr>
          <p:cNvPr id="40" name="TextBox 39">
            <a:extLst>
              <a:ext uri="{FF2B5EF4-FFF2-40B4-BE49-F238E27FC236}">
                <a16:creationId xmlns:a16="http://schemas.microsoft.com/office/drawing/2014/main" id="{F5465BEA-3BE2-40ED-8C0B-433CCD412D60}"/>
              </a:ext>
            </a:extLst>
          </p:cNvPr>
          <p:cNvSpPr txBox="1"/>
          <p:nvPr/>
        </p:nvSpPr>
        <p:spPr>
          <a:xfrm>
            <a:off x="357678" y="1340117"/>
            <a:ext cx="749989" cy="646331"/>
          </a:xfrm>
          <a:prstGeom prst="rect">
            <a:avLst/>
          </a:prstGeom>
          <a:noFill/>
        </p:spPr>
        <p:txBody>
          <a:bodyPr wrap="square">
            <a:spAutoFit/>
          </a:bodyPr>
          <a:lstStyle/>
          <a:p>
            <a:r>
              <a:rPr lang="en-US" sz="3600" dirty="0">
                <a:latin typeface="Euclid Circular B" panose="020B0504000000000000" pitchFamily="34" charset="0"/>
                <a:ea typeface="Euclid Circular B" panose="020B0504000000000000" pitchFamily="34" charset="0"/>
              </a:rPr>
              <a:t>🚀</a:t>
            </a:r>
            <a:endParaRPr lang="en-US" sz="3600" dirty="0"/>
          </a:p>
        </p:txBody>
      </p:sp>
      <p:sp>
        <p:nvSpPr>
          <p:cNvPr id="41" name="Arrow: Chevron 40">
            <a:extLst>
              <a:ext uri="{FF2B5EF4-FFF2-40B4-BE49-F238E27FC236}">
                <a16:creationId xmlns:a16="http://schemas.microsoft.com/office/drawing/2014/main" id="{F57FD675-4FCD-4A6B-A35D-27D4C5429ABD}"/>
              </a:ext>
            </a:extLst>
          </p:cNvPr>
          <p:cNvSpPr/>
          <p:nvPr/>
        </p:nvSpPr>
        <p:spPr>
          <a:xfrm rot="16200000">
            <a:off x="7111936" y="4278847"/>
            <a:ext cx="940900" cy="926128"/>
          </a:xfrm>
          <a:prstGeom prst="chevron">
            <a:avLst>
              <a:gd name="adj" fmla="val 48629"/>
            </a:avLst>
          </a:prstGeom>
          <a:solidFill>
            <a:srgbClr val="512BD4"/>
          </a:solidFill>
          <a:ln w="190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hevron 41">
            <a:extLst>
              <a:ext uri="{FF2B5EF4-FFF2-40B4-BE49-F238E27FC236}">
                <a16:creationId xmlns:a16="http://schemas.microsoft.com/office/drawing/2014/main" id="{DB3CFDDE-6994-4712-8A2E-B0D3AD60397E}"/>
              </a:ext>
            </a:extLst>
          </p:cNvPr>
          <p:cNvSpPr/>
          <p:nvPr/>
        </p:nvSpPr>
        <p:spPr>
          <a:xfrm rot="16200000">
            <a:off x="7067422" y="1741926"/>
            <a:ext cx="940900" cy="926128"/>
          </a:xfrm>
          <a:prstGeom prst="chevron">
            <a:avLst>
              <a:gd name="adj" fmla="val 48629"/>
            </a:avLst>
          </a:prstGeom>
          <a:solidFill>
            <a:srgbClr val="B84297"/>
          </a:solidFill>
          <a:ln w="190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64716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151765"/>
            <a:ext cx="10972800" cy="822960"/>
          </a:xfrm>
        </p:spPr>
        <p:txBody>
          <a:bodyPr/>
          <a:lstStyle/>
          <a:p>
            <a:r>
              <a:rPr lang="en-US" dirty="0"/>
              <a:t>Data Isolation — EF Core</a:t>
            </a:r>
          </a:p>
        </p:txBody>
      </p:sp>
      <p:grpSp>
        <p:nvGrpSpPr>
          <p:cNvPr id="9" name="Group 8">
            <a:extLst>
              <a:ext uri="{FF2B5EF4-FFF2-40B4-BE49-F238E27FC236}">
                <a16:creationId xmlns:a16="http://schemas.microsoft.com/office/drawing/2014/main" id="{6E26D565-DBD5-4CED-97AE-C0A043CC1531}"/>
              </a:ext>
            </a:extLst>
          </p:cNvPr>
          <p:cNvGrpSpPr/>
          <p:nvPr/>
        </p:nvGrpSpPr>
        <p:grpSpPr>
          <a:xfrm>
            <a:off x="484867" y="1012825"/>
            <a:ext cx="11308897" cy="5538387"/>
            <a:chOff x="484867" y="1012825"/>
            <a:chExt cx="11308897" cy="5538387"/>
          </a:xfrm>
        </p:grpSpPr>
        <p:pic>
          <p:nvPicPr>
            <p:cNvPr id="10" name="Picture 9">
              <a:extLst>
                <a:ext uri="{FF2B5EF4-FFF2-40B4-BE49-F238E27FC236}">
                  <a16:creationId xmlns:a16="http://schemas.microsoft.com/office/drawing/2014/main" id="{9A105061-FC15-4FC1-BCBA-B11FD5BB5C55}"/>
                </a:ext>
              </a:extLst>
            </p:cNvPr>
            <p:cNvPicPr>
              <a:picLocks noChangeAspect="1"/>
            </p:cNvPicPr>
            <p:nvPr/>
          </p:nvPicPr>
          <p:blipFill>
            <a:blip r:embed="rId3"/>
            <a:stretch>
              <a:fillRect/>
            </a:stretch>
          </p:blipFill>
          <p:spPr>
            <a:xfrm>
              <a:off x="484867" y="1012825"/>
              <a:ext cx="11308897" cy="5538387"/>
            </a:xfrm>
            <a:prstGeom prst="rect">
              <a:avLst/>
            </a:prstGeom>
            <a:ln>
              <a:noFill/>
            </a:ln>
            <a:effectLst>
              <a:outerShdw blurRad="190500" algn="tl" rotWithShape="0">
                <a:srgbClr val="000000">
                  <a:alpha val="70000"/>
                </a:srgbClr>
              </a:outerShdw>
            </a:effectLst>
          </p:spPr>
        </p:pic>
        <p:sp>
          <p:nvSpPr>
            <p:cNvPr id="11" name="Title 1">
              <a:extLst>
                <a:ext uri="{FF2B5EF4-FFF2-40B4-BE49-F238E27FC236}">
                  <a16:creationId xmlns:a16="http://schemas.microsoft.com/office/drawing/2014/main" id="{557E3FBC-BF27-43A3-9AE1-9A8330A9C37B}"/>
                </a:ext>
              </a:extLst>
            </p:cNvPr>
            <p:cNvSpPr txBox="1">
              <a:spLocks/>
            </p:cNvSpPr>
            <p:nvPr/>
          </p:nvSpPr>
          <p:spPr>
            <a:xfrm>
              <a:off x="1013255" y="3067051"/>
              <a:ext cx="10602095" cy="20857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solidFill>
                    <a:srgbClr val="292D33"/>
                  </a:solidFill>
                  <a:latin typeface="Open Sans" panose="020B0606030504020204" pitchFamily="34" charset="0"/>
                  <a:ea typeface="Open Sans" panose="020B0606030504020204" pitchFamily="34" charset="0"/>
                  <a:cs typeface="Open Sans" panose="020B0606030504020204" pitchFamily="34" charset="0"/>
                </a:rPr>
                <a:t>Soft delete:</a:t>
              </a:r>
              <a:r>
                <a:rPr lang="en-US" sz="3600" u="sng" dirty="0">
                  <a:solidFill>
                    <a:srgbClr val="292D33"/>
                  </a:solidFill>
                  <a:latin typeface="Open Sans" panose="020B0606030504020204" pitchFamily="34" charset="0"/>
                  <a:ea typeface="Open Sans" panose="020B0606030504020204" pitchFamily="34" charset="0"/>
                  <a:cs typeface="Open Sans" panose="020B0606030504020204" pitchFamily="34" charset="0"/>
                </a:rPr>
                <a:t> </a:t>
              </a: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 An Entity Type defines an </a:t>
              </a:r>
              <a:r>
                <a:rPr lang="en-US" sz="3600" i="1" dirty="0">
                  <a:solidFill>
                    <a:srgbClr val="292D33"/>
                  </a:solidFill>
                  <a:latin typeface="Open Sans" panose="020B0606030504020204" pitchFamily="34" charset="0"/>
                  <a:ea typeface="Open Sans" panose="020B0606030504020204" pitchFamily="34" charset="0"/>
                  <a:cs typeface="Open Sans" panose="020B0606030504020204" pitchFamily="34" charset="0"/>
                </a:rPr>
                <a:t>IsDeleted</a:t>
              </a: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 property.</a:t>
              </a:r>
            </a:p>
            <a:p>
              <a:r>
                <a:rPr lang="en-US" sz="3600" b="1" u="sng" dirty="0">
                  <a:solidFill>
                    <a:srgbClr val="292D33"/>
                  </a:solidFill>
                  <a:latin typeface="Open Sans" panose="020B0606030504020204" pitchFamily="34" charset="0"/>
                  <a:ea typeface="Open Sans" panose="020B0606030504020204" pitchFamily="34" charset="0"/>
                  <a:cs typeface="Open Sans" panose="020B0606030504020204" pitchFamily="34" charset="0"/>
                </a:rPr>
                <a:t>Multi-tenancy:</a:t>
              </a: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 An Entity Type defines a </a:t>
              </a:r>
              <a:r>
                <a:rPr lang="en-US" sz="3600" i="1" dirty="0">
                  <a:solidFill>
                    <a:srgbClr val="292D33"/>
                  </a:solidFill>
                  <a:latin typeface="Open Sans" panose="020B0606030504020204" pitchFamily="34" charset="0"/>
                  <a:ea typeface="Open Sans" panose="020B0606030504020204" pitchFamily="34" charset="0"/>
                  <a:cs typeface="Open Sans" panose="020B0606030504020204" pitchFamily="34" charset="0"/>
                </a:rPr>
                <a:t>TenantId</a:t>
              </a: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 property.</a:t>
              </a:r>
            </a:p>
          </p:txBody>
        </p:sp>
        <p:cxnSp>
          <p:nvCxnSpPr>
            <p:cNvPr id="12" name="Connector: Elbow 11">
              <a:extLst>
                <a:ext uri="{FF2B5EF4-FFF2-40B4-BE49-F238E27FC236}">
                  <a16:creationId xmlns:a16="http://schemas.microsoft.com/office/drawing/2014/main" id="{9B37C052-6FC8-4699-A53A-568DBC4F62ED}"/>
                </a:ext>
              </a:extLst>
            </p:cNvPr>
            <p:cNvCxnSpPr>
              <a:cxnSpLocks/>
            </p:cNvCxnSpPr>
            <p:nvPr/>
          </p:nvCxnSpPr>
          <p:spPr>
            <a:xfrm rot="16200000" flipV="1">
              <a:off x="3149058" y="5137744"/>
              <a:ext cx="1254639" cy="1230708"/>
            </a:xfrm>
            <a:prstGeom prst="bentConnector3">
              <a:avLst>
                <a:gd name="adj1" fmla="val 2725"/>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9309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151765"/>
            <a:ext cx="10972800" cy="822960"/>
          </a:xfrm>
        </p:spPr>
        <p:txBody>
          <a:bodyPr/>
          <a:lstStyle/>
          <a:p>
            <a:r>
              <a:rPr lang="en-US" dirty="0"/>
              <a:t>Data Isolation — EF Core Manual Way</a:t>
            </a:r>
          </a:p>
        </p:txBody>
      </p:sp>
      <p:grpSp>
        <p:nvGrpSpPr>
          <p:cNvPr id="7" name="Group 6">
            <a:extLst>
              <a:ext uri="{FF2B5EF4-FFF2-40B4-BE49-F238E27FC236}">
                <a16:creationId xmlns:a16="http://schemas.microsoft.com/office/drawing/2014/main" id="{595CF483-DC08-4D45-B1FD-E9953EC6C1A7}"/>
              </a:ext>
            </a:extLst>
          </p:cNvPr>
          <p:cNvGrpSpPr/>
          <p:nvPr/>
        </p:nvGrpSpPr>
        <p:grpSpPr>
          <a:xfrm>
            <a:off x="373159" y="1137556"/>
            <a:ext cx="11418851" cy="5251450"/>
            <a:chOff x="373159" y="1137556"/>
            <a:chExt cx="11418851" cy="5251450"/>
          </a:xfrm>
        </p:grpSpPr>
        <p:pic>
          <p:nvPicPr>
            <p:cNvPr id="8" name="Picture 7">
              <a:extLst>
                <a:ext uri="{FF2B5EF4-FFF2-40B4-BE49-F238E27FC236}">
                  <a16:creationId xmlns:a16="http://schemas.microsoft.com/office/drawing/2014/main" id="{335AF59B-261F-4F93-88FE-1D74C0BE8DB9}"/>
                </a:ext>
              </a:extLst>
            </p:cNvPr>
            <p:cNvPicPr>
              <a:picLocks noChangeAspect="1"/>
            </p:cNvPicPr>
            <p:nvPr/>
          </p:nvPicPr>
          <p:blipFill>
            <a:blip r:embed="rId3"/>
            <a:stretch>
              <a:fillRect/>
            </a:stretch>
          </p:blipFill>
          <p:spPr>
            <a:xfrm>
              <a:off x="373159" y="1137556"/>
              <a:ext cx="11418851" cy="5251450"/>
            </a:xfrm>
            <a:prstGeom prst="rect">
              <a:avLst/>
            </a:prstGeom>
            <a:ln>
              <a:noFill/>
            </a:ln>
            <a:effectLst/>
          </p:spPr>
        </p:pic>
        <p:sp>
          <p:nvSpPr>
            <p:cNvPr id="13" name="Title 1">
              <a:extLst>
                <a:ext uri="{FF2B5EF4-FFF2-40B4-BE49-F238E27FC236}">
                  <a16:creationId xmlns:a16="http://schemas.microsoft.com/office/drawing/2014/main" id="{35DEB307-332B-4422-9C20-CC43A38F12A2}"/>
                </a:ext>
              </a:extLst>
            </p:cNvPr>
            <p:cNvSpPr txBox="1">
              <a:spLocks/>
            </p:cNvSpPr>
            <p:nvPr/>
          </p:nvSpPr>
          <p:spPr>
            <a:xfrm>
              <a:off x="7078435" y="3344182"/>
              <a:ext cx="4495800" cy="17024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292D33"/>
                  </a:solidFill>
                  <a:latin typeface="Open Sans" panose="020B0606030504020204" pitchFamily="34" charset="0"/>
                  <a:ea typeface="Open Sans" panose="020B0606030504020204" pitchFamily="34" charset="0"/>
                  <a:cs typeface="Open Sans" panose="020B0606030504020204" pitchFamily="34" charset="0"/>
                </a:rPr>
                <a:t>HasQueryFilter() for global filtering</a:t>
              </a:r>
            </a:p>
          </p:txBody>
        </p:sp>
        <p:cxnSp>
          <p:nvCxnSpPr>
            <p:cNvPr id="14" name="Straight Connector 13">
              <a:extLst>
                <a:ext uri="{FF2B5EF4-FFF2-40B4-BE49-F238E27FC236}">
                  <a16:creationId xmlns:a16="http://schemas.microsoft.com/office/drawing/2014/main" id="{88C573DC-3F12-4E3D-A950-A8F514D342C3}"/>
                </a:ext>
              </a:extLst>
            </p:cNvPr>
            <p:cNvCxnSpPr>
              <a:cxnSpLocks/>
            </p:cNvCxnSpPr>
            <p:nvPr/>
          </p:nvCxnSpPr>
          <p:spPr>
            <a:xfrm>
              <a:off x="2803071" y="5517243"/>
              <a:ext cx="8550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221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151765"/>
            <a:ext cx="10972800" cy="822960"/>
          </a:xfrm>
        </p:spPr>
        <p:txBody>
          <a:bodyPr/>
          <a:lstStyle/>
          <a:p>
            <a:r>
              <a:rPr lang="en-US" dirty="0"/>
              <a:t>Data Isolation – EF Core</a:t>
            </a:r>
          </a:p>
        </p:txBody>
      </p:sp>
      <p:grpSp>
        <p:nvGrpSpPr>
          <p:cNvPr id="15" name="Group 14">
            <a:extLst>
              <a:ext uri="{FF2B5EF4-FFF2-40B4-BE49-F238E27FC236}">
                <a16:creationId xmlns:a16="http://schemas.microsoft.com/office/drawing/2014/main" id="{DE69F450-AB0C-4872-A76D-1A7B365AC4F0}"/>
              </a:ext>
            </a:extLst>
          </p:cNvPr>
          <p:cNvGrpSpPr/>
          <p:nvPr/>
        </p:nvGrpSpPr>
        <p:grpSpPr>
          <a:xfrm>
            <a:off x="357187" y="190973"/>
            <a:ext cx="11657013" cy="6368839"/>
            <a:chOff x="357187" y="190973"/>
            <a:chExt cx="11657013" cy="6368839"/>
          </a:xfrm>
        </p:grpSpPr>
        <p:pic>
          <p:nvPicPr>
            <p:cNvPr id="16" name="Picture 15">
              <a:extLst>
                <a:ext uri="{FF2B5EF4-FFF2-40B4-BE49-F238E27FC236}">
                  <a16:creationId xmlns:a16="http://schemas.microsoft.com/office/drawing/2014/main" id="{F7E70D05-6DC2-48F2-87AA-910FE9532819}"/>
                </a:ext>
              </a:extLst>
            </p:cNvPr>
            <p:cNvPicPr>
              <a:picLocks noChangeAspect="1"/>
            </p:cNvPicPr>
            <p:nvPr/>
          </p:nvPicPr>
          <p:blipFill>
            <a:blip r:embed="rId3"/>
            <a:stretch>
              <a:fillRect/>
            </a:stretch>
          </p:blipFill>
          <p:spPr>
            <a:xfrm>
              <a:off x="357187" y="1300162"/>
              <a:ext cx="11477625" cy="4257675"/>
            </a:xfrm>
            <a:prstGeom prst="rect">
              <a:avLst/>
            </a:prstGeom>
          </p:spPr>
        </p:pic>
        <p:cxnSp>
          <p:nvCxnSpPr>
            <p:cNvPr id="17" name="Straight Connector 16">
              <a:extLst>
                <a:ext uri="{FF2B5EF4-FFF2-40B4-BE49-F238E27FC236}">
                  <a16:creationId xmlns:a16="http://schemas.microsoft.com/office/drawing/2014/main" id="{BB545A86-E12A-4CDD-8E24-79FEAD5D3A7A}"/>
                </a:ext>
              </a:extLst>
            </p:cNvPr>
            <p:cNvCxnSpPr>
              <a:cxnSpLocks/>
            </p:cNvCxnSpPr>
            <p:nvPr/>
          </p:nvCxnSpPr>
          <p:spPr>
            <a:xfrm>
              <a:off x="1820635" y="3429000"/>
              <a:ext cx="66375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C7516A-6BA8-41E9-8B0A-556FC4B887F3}"/>
                </a:ext>
              </a:extLst>
            </p:cNvPr>
            <p:cNvCxnSpPr>
              <a:cxnSpLocks/>
            </p:cNvCxnSpPr>
            <p:nvPr/>
          </p:nvCxnSpPr>
          <p:spPr>
            <a:xfrm>
              <a:off x="4492171" y="4336143"/>
              <a:ext cx="70775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E1C3A61C-F89D-4DE2-9DAA-5004F8116D61}"/>
                </a:ext>
              </a:extLst>
            </p:cNvPr>
            <p:cNvSpPr txBox="1">
              <a:spLocks/>
            </p:cNvSpPr>
            <p:nvPr/>
          </p:nvSpPr>
          <p:spPr>
            <a:xfrm>
              <a:off x="8210345" y="190973"/>
              <a:ext cx="3803855" cy="270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292D33"/>
                  </a:solidFill>
                  <a:latin typeface="Open Sans" panose="020B0606030504020204" pitchFamily="34" charset="0"/>
                  <a:ea typeface="Open Sans" panose="020B0606030504020204" pitchFamily="34" charset="0"/>
                  <a:cs typeface="Open Sans" panose="020B0606030504020204" pitchFamily="34" charset="0"/>
                </a:rPr>
                <a:t>1-) Find all entities implement </a:t>
              </a:r>
              <a:r>
                <a:rPr lang="en-US" sz="4000" i="1" dirty="0">
                  <a:solidFill>
                    <a:srgbClr val="292D33"/>
                  </a:solidFill>
                  <a:latin typeface="Consolas" panose="020B0609020204030204" pitchFamily="49" charset="0"/>
                  <a:ea typeface="Open Sans" panose="020B0606030504020204" pitchFamily="34" charset="0"/>
                  <a:cs typeface="Open Sans" panose="020B0606030504020204" pitchFamily="34" charset="0"/>
                </a:rPr>
                <a:t>IMultiTenant</a:t>
              </a:r>
            </a:p>
          </p:txBody>
        </p:sp>
        <p:cxnSp>
          <p:nvCxnSpPr>
            <p:cNvPr id="20" name="Straight Arrow Connector 19">
              <a:extLst>
                <a:ext uri="{FF2B5EF4-FFF2-40B4-BE49-F238E27FC236}">
                  <a16:creationId xmlns:a16="http://schemas.microsoft.com/office/drawing/2014/main" id="{372994A2-DBF9-4A38-9D9A-6B1FBF7D757E}"/>
                </a:ext>
              </a:extLst>
            </p:cNvPr>
            <p:cNvCxnSpPr>
              <a:cxnSpLocks/>
            </p:cNvCxnSpPr>
            <p:nvPr/>
          </p:nvCxnSpPr>
          <p:spPr>
            <a:xfrm flipV="1">
              <a:off x="8445500" y="2938463"/>
              <a:ext cx="1079500" cy="4905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39F7367E-3B4F-40BC-BE52-AEA36C5D66ED}"/>
                </a:ext>
              </a:extLst>
            </p:cNvPr>
            <p:cNvSpPr txBox="1">
              <a:spLocks/>
            </p:cNvSpPr>
            <p:nvPr/>
          </p:nvSpPr>
          <p:spPr>
            <a:xfrm>
              <a:off x="7544596" y="5259608"/>
              <a:ext cx="4379910" cy="12158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292D33"/>
                  </a:solidFill>
                  <a:latin typeface="Open Sans" panose="020B0606030504020204" pitchFamily="34" charset="0"/>
                  <a:ea typeface="Open Sans" panose="020B0606030504020204" pitchFamily="34" charset="0"/>
                  <a:cs typeface="Open Sans" panose="020B0606030504020204" pitchFamily="34" charset="0"/>
                </a:rPr>
                <a:t>2-) Create LINQ expression</a:t>
              </a:r>
            </a:p>
          </p:txBody>
        </p:sp>
        <p:sp>
          <p:nvSpPr>
            <p:cNvPr id="23" name="Title 1">
              <a:extLst>
                <a:ext uri="{FF2B5EF4-FFF2-40B4-BE49-F238E27FC236}">
                  <a16:creationId xmlns:a16="http://schemas.microsoft.com/office/drawing/2014/main" id="{D84161ED-83FC-494A-8EB9-ECBCB55F2EE1}"/>
                </a:ext>
              </a:extLst>
            </p:cNvPr>
            <p:cNvSpPr txBox="1">
              <a:spLocks/>
            </p:cNvSpPr>
            <p:nvPr/>
          </p:nvSpPr>
          <p:spPr>
            <a:xfrm>
              <a:off x="609600" y="5771688"/>
              <a:ext cx="6269716" cy="7881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292D33"/>
                  </a:solidFill>
                  <a:latin typeface="Open Sans" panose="020B0606030504020204" pitchFamily="34" charset="0"/>
                  <a:ea typeface="Open Sans" panose="020B0606030504020204" pitchFamily="34" charset="0"/>
                  <a:cs typeface="Open Sans" panose="020B0606030504020204" pitchFamily="34" charset="0"/>
                </a:rPr>
                <a:t>3-) Add to global filters</a:t>
              </a:r>
            </a:p>
          </p:txBody>
        </p:sp>
        <p:cxnSp>
          <p:nvCxnSpPr>
            <p:cNvPr id="24" name="Straight Connector 23">
              <a:extLst>
                <a:ext uri="{FF2B5EF4-FFF2-40B4-BE49-F238E27FC236}">
                  <a16:creationId xmlns:a16="http://schemas.microsoft.com/office/drawing/2014/main" id="{A79FC7F7-B0B1-4972-BD5F-0425356014CB}"/>
                </a:ext>
              </a:extLst>
            </p:cNvPr>
            <p:cNvCxnSpPr>
              <a:cxnSpLocks/>
            </p:cNvCxnSpPr>
            <p:nvPr/>
          </p:nvCxnSpPr>
          <p:spPr>
            <a:xfrm>
              <a:off x="1820635" y="4938486"/>
              <a:ext cx="70775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98C46F-76EB-4BC5-92BA-B07308E3A423}"/>
                </a:ext>
              </a:extLst>
            </p:cNvPr>
            <p:cNvCxnSpPr>
              <a:cxnSpLocks/>
            </p:cNvCxnSpPr>
            <p:nvPr/>
          </p:nvCxnSpPr>
          <p:spPr>
            <a:xfrm>
              <a:off x="4186691" y="4931158"/>
              <a:ext cx="0" cy="936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08EE3F0-AB71-4D91-B281-4E3F9333A7EE}"/>
                </a:ext>
              </a:extLst>
            </p:cNvPr>
            <p:cNvCxnSpPr>
              <a:cxnSpLocks/>
            </p:cNvCxnSpPr>
            <p:nvPr/>
          </p:nvCxnSpPr>
          <p:spPr>
            <a:xfrm>
              <a:off x="10629900" y="4336143"/>
              <a:ext cx="0" cy="10631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974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 — EF Core PROS &amp; CONS</a:t>
            </a:r>
          </a:p>
        </p:txBody>
      </p:sp>
      <p:sp>
        <p:nvSpPr>
          <p:cNvPr id="6" name="Content Placeholder 2">
            <a:extLst>
              <a:ext uri="{FF2B5EF4-FFF2-40B4-BE49-F238E27FC236}">
                <a16:creationId xmlns:a16="http://schemas.microsoft.com/office/drawing/2014/main" id="{A72143A6-E173-4A46-B6AC-2ED45F712A97}"/>
              </a:ext>
            </a:extLst>
          </p:cNvPr>
          <p:cNvSpPr>
            <a:spLocks noGrp="1"/>
          </p:cNvSpPr>
          <p:nvPr>
            <p:ph idx="1"/>
          </p:nvPr>
        </p:nvSpPr>
        <p:spPr>
          <a:xfrm>
            <a:off x="510429" y="2383403"/>
            <a:ext cx="11433976" cy="2091194"/>
          </a:xfrm>
        </p:spPr>
        <p:txBody>
          <a:bodyPr>
            <a:normAutofit/>
          </a:bodyPr>
          <a:lstStyle/>
          <a:p>
            <a:pPr marL="0" indent="0">
              <a:buNone/>
            </a:pPr>
            <a:r>
              <a:rPr lang="en-US" sz="4400" dirty="0">
                <a:solidFill>
                  <a:srgbClr val="00B050"/>
                </a:solidFill>
              </a:rPr>
              <a:t>😊 </a:t>
            </a:r>
            <a:r>
              <a:rPr lang="en-US" sz="4400" noProof="0" dirty="0">
                <a:solidFill>
                  <a:srgbClr val="548235"/>
                </a:solidFill>
              </a:rPr>
              <a:t>Easy to implement</a:t>
            </a:r>
            <a:endParaRPr lang="en-US" sz="4400" dirty="0">
              <a:solidFill>
                <a:srgbClr val="548235"/>
              </a:solidFill>
            </a:endParaRPr>
          </a:p>
          <a:p>
            <a:pPr marL="0" indent="0">
              <a:buNone/>
            </a:pPr>
            <a:r>
              <a:rPr lang="en-US" sz="4400" dirty="0">
                <a:solidFill>
                  <a:srgbClr val="00B050"/>
                </a:solidFill>
              </a:rPr>
              <a:t>😊</a:t>
            </a:r>
            <a:r>
              <a:rPr lang="en-US" sz="4400" noProof="0" dirty="0">
                <a:solidFill>
                  <a:schemeClr val="accent6">
                    <a:lumMod val="75000"/>
                  </a:schemeClr>
                </a:solidFill>
              </a:rPr>
              <a:t> </a:t>
            </a:r>
            <a:r>
              <a:rPr lang="en-US" sz="4400" noProof="0" dirty="0">
                <a:solidFill>
                  <a:srgbClr val="548235"/>
                </a:solidFill>
              </a:rPr>
              <a:t>Supports navigation properties as well</a:t>
            </a:r>
          </a:p>
          <a:p>
            <a:pPr marL="0" indent="0">
              <a:buNone/>
            </a:pPr>
            <a:r>
              <a:rPr lang="en-US" sz="4400" dirty="0">
                <a:solidFill>
                  <a:srgbClr val="00B050"/>
                </a:solidFill>
              </a:rPr>
              <a:t>😕</a:t>
            </a:r>
            <a:r>
              <a:rPr lang="en-US" sz="4400" noProof="0" dirty="0">
                <a:solidFill>
                  <a:schemeClr val="accent6">
                    <a:lumMod val="75000"/>
                  </a:schemeClr>
                </a:solidFill>
              </a:rPr>
              <a:t> </a:t>
            </a:r>
            <a:r>
              <a:rPr lang="en-US" sz="4400" dirty="0">
                <a:solidFill>
                  <a:srgbClr val="FE9D00"/>
                </a:solidFill>
              </a:rPr>
              <a:t>W</a:t>
            </a:r>
            <a:r>
              <a:rPr lang="en-US" sz="4400" noProof="0" dirty="0" err="1">
                <a:solidFill>
                  <a:srgbClr val="FE9D00"/>
                </a:solidFill>
              </a:rPr>
              <a:t>orks</a:t>
            </a:r>
            <a:r>
              <a:rPr lang="en-US" sz="4400" noProof="0" dirty="0">
                <a:solidFill>
                  <a:srgbClr val="FE9D00"/>
                </a:solidFill>
              </a:rPr>
              <a:t> only with EF Core</a:t>
            </a:r>
            <a:endParaRPr lang="en-US" sz="4400" noProof="0" dirty="0">
              <a:solidFill>
                <a:srgbClr val="FF0000"/>
              </a:solidFill>
            </a:endParaRPr>
          </a:p>
          <a:p>
            <a:pPr marL="0" indent="0">
              <a:buNone/>
            </a:pPr>
            <a:endParaRPr lang="en-US" sz="4400" noProof="0" dirty="0"/>
          </a:p>
        </p:txBody>
      </p:sp>
    </p:spTree>
    <p:extLst>
      <p:ext uri="{BB962C8B-B14F-4D97-AF65-F5344CB8AC3E}">
        <p14:creationId xmlns:p14="http://schemas.microsoft.com/office/powerpoint/2010/main" val="1438506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 — EF Core PROS &amp; CONS</a:t>
            </a:r>
          </a:p>
        </p:txBody>
      </p:sp>
      <p:sp>
        <p:nvSpPr>
          <p:cNvPr id="7" name="Content Placeholder 2">
            <a:extLst>
              <a:ext uri="{FF2B5EF4-FFF2-40B4-BE49-F238E27FC236}">
                <a16:creationId xmlns:a16="http://schemas.microsoft.com/office/drawing/2014/main" id="{D17C60D7-7EA1-41A4-842F-C988D42DF85C}"/>
              </a:ext>
            </a:extLst>
          </p:cNvPr>
          <p:cNvSpPr>
            <a:spLocks noGrp="1"/>
          </p:cNvSpPr>
          <p:nvPr>
            <p:ph idx="1"/>
          </p:nvPr>
        </p:nvSpPr>
        <p:spPr>
          <a:xfrm>
            <a:off x="461146" y="2108228"/>
            <a:ext cx="11510426" cy="514388"/>
          </a:xfrm>
        </p:spPr>
        <p:txBody>
          <a:bodyPr>
            <a:noAutofit/>
          </a:bodyPr>
          <a:lstStyle/>
          <a:p>
            <a:pPr marL="0" indent="0">
              <a:buNone/>
            </a:pPr>
            <a:r>
              <a:rPr lang="en-US" sz="4000" dirty="0">
                <a:solidFill>
                  <a:srgbClr val="FF0000"/>
                </a:solidFill>
                <a:latin typeface="Euclid Circular B" panose="020B0504000000000000" pitchFamily="34" charset="0"/>
                <a:ea typeface="Euclid Circular B" panose="020B0504000000000000" pitchFamily="34" charset="0"/>
              </a:rPr>
              <a:t>😡 </a:t>
            </a:r>
            <a:r>
              <a:rPr lang="en-US" sz="4000" dirty="0">
                <a:solidFill>
                  <a:srgbClr val="FF0000"/>
                </a:solidFill>
                <a:latin typeface="Consolas" panose="020B0609020204030204" pitchFamily="49" charset="0"/>
                <a:ea typeface="Euclid Circular B" panose="020B0504000000000000" pitchFamily="34" charset="0"/>
                <a:cs typeface="Courier New" panose="02070309020205020404" pitchFamily="49" charset="0"/>
              </a:rPr>
              <a:t>IgnoreQueryFilters()</a:t>
            </a:r>
            <a:r>
              <a:rPr lang="en-US" sz="4000" dirty="0">
                <a:solidFill>
                  <a:srgbClr val="FF0000"/>
                </a:solidFill>
                <a:latin typeface="Euclid Circular B" panose="020B0504000000000000" pitchFamily="34" charset="0"/>
                <a:ea typeface="Euclid Circular B" panose="020B0504000000000000" pitchFamily="34" charset="0"/>
              </a:rPr>
              <a:t> </a:t>
            </a:r>
            <a:r>
              <a:rPr lang="en-US" sz="4000" dirty="0">
                <a:solidFill>
                  <a:srgbClr val="FF0000"/>
                </a:solidFill>
              </a:rPr>
              <a:t>disables all filters</a:t>
            </a:r>
          </a:p>
          <a:p>
            <a:pPr marL="0" indent="0">
              <a:buNone/>
            </a:pPr>
            <a:endParaRPr lang="en-US" sz="4000" dirty="0">
              <a:solidFill>
                <a:srgbClr val="FF0000"/>
              </a:solidFill>
              <a:latin typeface="Euclid Circular B" panose="020B0504000000000000" pitchFamily="34" charset="0"/>
              <a:ea typeface="Euclid Circular B" panose="020B0504000000000000" pitchFamily="34" charset="0"/>
            </a:endParaRPr>
          </a:p>
          <a:p>
            <a:pPr marL="0" indent="0">
              <a:buNone/>
            </a:pPr>
            <a:endParaRPr lang="en-US" sz="4000" noProof="0" dirty="0">
              <a:latin typeface="Euclid Circular B" panose="020B0504000000000000" pitchFamily="34" charset="0"/>
              <a:ea typeface="Euclid Circular B" panose="020B0504000000000000" pitchFamily="34" charset="0"/>
            </a:endParaRPr>
          </a:p>
        </p:txBody>
      </p:sp>
      <p:grpSp>
        <p:nvGrpSpPr>
          <p:cNvPr id="5" name="Group 4">
            <a:extLst>
              <a:ext uri="{FF2B5EF4-FFF2-40B4-BE49-F238E27FC236}">
                <a16:creationId xmlns:a16="http://schemas.microsoft.com/office/drawing/2014/main" id="{43E6041A-6208-4F32-A683-6C76BFF34451}"/>
              </a:ext>
            </a:extLst>
          </p:cNvPr>
          <p:cNvGrpSpPr/>
          <p:nvPr/>
        </p:nvGrpSpPr>
        <p:grpSpPr>
          <a:xfrm>
            <a:off x="609600" y="2897132"/>
            <a:ext cx="10023362" cy="3462918"/>
            <a:chOff x="609600" y="2897132"/>
            <a:chExt cx="10023362" cy="3462918"/>
          </a:xfrm>
        </p:grpSpPr>
        <p:pic>
          <p:nvPicPr>
            <p:cNvPr id="8" name="Picture 7">
              <a:extLst>
                <a:ext uri="{FF2B5EF4-FFF2-40B4-BE49-F238E27FC236}">
                  <a16:creationId xmlns:a16="http://schemas.microsoft.com/office/drawing/2014/main" id="{3CDD9D96-63C6-42A0-8D9A-7E1AA7B15438}"/>
                </a:ext>
              </a:extLst>
            </p:cNvPr>
            <p:cNvPicPr>
              <a:picLocks noChangeAspect="1"/>
            </p:cNvPicPr>
            <p:nvPr/>
          </p:nvPicPr>
          <p:blipFill>
            <a:blip r:embed="rId3"/>
            <a:stretch>
              <a:fillRect/>
            </a:stretch>
          </p:blipFill>
          <p:spPr>
            <a:xfrm>
              <a:off x="609600" y="2897132"/>
              <a:ext cx="10023362" cy="3462918"/>
            </a:xfrm>
            <a:prstGeom prst="rect">
              <a:avLst/>
            </a:prstGeom>
          </p:spPr>
        </p:pic>
        <p:cxnSp>
          <p:nvCxnSpPr>
            <p:cNvPr id="9" name="Straight Connector 8">
              <a:extLst>
                <a:ext uri="{FF2B5EF4-FFF2-40B4-BE49-F238E27FC236}">
                  <a16:creationId xmlns:a16="http://schemas.microsoft.com/office/drawing/2014/main" id="{E5A2617E-B779-4A58-9EF7-5E6167CF02A3}"/>
                </a:ext>
              </a:extLst>
            </p:cNvPr>
            <p:cNvCxnSpPr>
              <a:cxnSpLocks/>
            </p:cNvCxnSpPr>
            <p:nvPr/>
          </p:nvCxnSpPr>
          <p:spPr>
            <a:xfrm>
              <a:off x="2447471" y="5283010"/>
              <a:ext cx="57968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5109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 — EF Core PROS &amp; CONS</a:t>
            </a:r>
          </a:p>
        </p:txBody>
      </p:sp>
      <p:sp>
        <p:nvSpPr>
          <p:cNvPr id="9" name="Content Placeholder 2">
            <a:extLst>
              <a:ext uri="{FF2B5EF4-FFF2-40B4-BE49-F238E27FC236}">
                <a16:creationId xmlns:a16="http://schemas.microsoft.com/office/drawing/2014/main" id="{C50BB803-C981-4493-B9ED-93B05C26CA93}"/>
              </a:ext>
            </a:extLst>
          </p:cNvPr>
          <p:cNvSpPr>
            <a:spLocks noGrp="1"/>
          </p:cNvSpPr>
          <p:nvPr>
            <p:ph idx="1"/>
          </p:nvPr>
        </p:nvSpPr>
        <p:spPr>
          <a:xfrm>
            <a:off x="609600" y="1642733"/>
            <a:ext cx="11088591" cy="777116"/>
          </a:xfrm>
        </p:spPr>
        <p:txBody>
          <a:bodyPr>
            <a:normAutofit fontScale="92500"/>
          </a:bodyPr>
          <a:lstStyle/>
          <a:p>
            <a:pPr marL="0" indent="0">
              <a:buNone/>
            </a:pPr>
            <a:r>
              <a:rPr lang="en-US" sz="4000" dirty="0">
                <a:solidFill>
                  <a:srgbClr val="FF0000"/>
                </a:solidFill>
              </a:rPr>
              <a:t>😡 Does not support Stored Procedures or T-SQL</a:t>
            </a:r>
          </a:p>
          <a:p>
            <a:endParaRPr lang="en-US" sz="4000" noProof="0" dirty="0">
              <a:solidFill>
                <a:srgbClr val="FF0000"/>
              </a:solidFill>
            </a:endParaRPr>
          </a:p>
          <a:p>
            <a:pPr marL="0" indent="0">
              <a:buNone/>
            </a:pPr>
            <a:endParaRPr lang="en-US" sz="4000" noProof="0" dirty="0"/>
          </a:p>
        </p:txBody>
      </p:sp>
      <p:grpSp>
        <p:nvGrpSpPr>
          <p:cNvPr id="21" name="Group 20">
            <a:extLst>
              <a:ext uri="{FF2B5EF4-FFF2-40B4-BE49-F238E27FC236}">
                <a16:creationId xmlns:a16="http://schemas.microsoft.com/office/drawing/2014/main" id="{CFA99929-6FCB-4B54-A43A-D0CCF17A5AB7}"/>
              </a:ext>
            </a:extLst>
          </p:cNvPr>
          <p:cNvGrpSpPr/>
          <p:nvPr/>
        </p:nvGrpSpPr>
        <p:grpSpPr>
          <a:xfrm>
            <a:off x="609600" y="2419849"/>
            <a:ext cx="9980546" cy="4197635"/>
            <a:chOff x="609600" y="2419849"/>
            <a:chExt cx="9980546" cy="4197635"/>
          </a:xfrm>
        </p:grpSpPr>
        <p:pic>
          <p:nvPicPr>
            <p:cNvPr id="14" name="Picture 13">
              <a:extLst>
                <a:ext uri="{FF2B5EF4-FFF2-40B4-BE49-F238E27FC236}">
                  <a16:creationId xmlns:a16="http://schemas.microsoft.com/office/drawing/2014/main" id="{01CBC6BD-A1F4-4281-A35C-8B537D798AC4}"/>
                </a:ext>
              </a:extLst>
            </p:cNvPr>
            <p:cNvPicPr>
              <a:picLocks noChangeAspect="1"/>
            </p:cNvPicPr>
            <p:nvPr/>
          </p:nvPicPr>
          <p:blipFill>
            <a:blip r:embed="rId3"/>
            <a:stretch>
              <a:fillRect/>
            </a:stretch>
          </p:blipFill>
          <p:spPr>
            <a:xfrm>
              <a:off x="609600" y="2419849"/>
              <a:ext cx="9980546" cy="4197635"/>
            </a:xfrm>
            <a:prstGeom prst="rect">
              <a:avLst/>
            </a:prstGeom>
          </p:spPr>
        </p:pic>
        <p:cxnSp>
          <p:nvCxnSpPr>
            <p:cNvPr id="15" name="Straight Connector 14">
              <a:extLst>
                <a:ext uri="{FF2B5EF4-FFF2-40B4-BE49-F238E27FC236}">
                  <a16:creationId xmlns:a16="http://schemas.microsoft.com/office/drawing/2014/main" id="{3339B67D-9D3A-4F57-BD1B-7C294ABEEB8D}"/>
                </a:ext>
              </a:extLst>
            </p:cNvPr>
            <p:cNvCxnSpPr>
              <a:cxnSpLocks/>
            </p:cNvCxnSpPr>
            <p:nvPr/>
          </p:nvCxnSpPr>
          <p:spPr>
            <a:xfrm>
              <a:off x="698500" y="2630023"/>
              <a:ext cx="9891646" cy="3987461"/>
            </a:xfrm>
            <a:prstGeom prst="line">
              <a:avLst/>
            </a:prstGeom>
            <a:ln w="76200">
              <a:solidFill>
                <a:srgbClr val="FF0000">
                  <a:alpha val="50196"/>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AC81F2-ECFD-40B3-9504-0D5481A17FB4}"/>
                </a:ext>
              </a:extLst>
            </p:cNvPr>
            <p:cNvCxnSpPr>
              <a:cxnSpLocks/>
            </p:cNvCxnSpPr>
            <p:nvPr/>
          </p:nvCxnSpPr>
          <p:spPr>
            <a:xfrm flipH="1">
              <a:off x="609600" y="2514600"/>
              <a:ext cx="9980546" cy="4102884"/>
            </a:xfrm>
            <a:prstGeom prst="line">
              <a:avLst/>
            </a:prstGeom>
            <a:ln w="76200">
              <a:solidFill>
                <a:srgbClr val="FF0000">
                  <a:alpha val="50196"/>
                </a:srgb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2573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 — EF Core PROS &amp; CONS</a:t>
            </a:r>
          </a:p>
        </p:txBody>
      </p:sp>
      <p:sp>
        <p:nvSpPr>
          <p:cNvPr id="10" name="TextBox 9">
            <a:extLst>
              <a:ext uri="{FF2B5EF4-FFF2-40B4-BE49-F238E27FC236}">
                <a16:creationId xmlns:a16="http://schemas.microsoft.com/office/drawing/2014/main" id="{68872930-D7F2-46E5-98B1-D35EB1C81DA2}"/>
              </a:ext>
            </a:extLst>
          </p:cNvPr>
          <p:cNvSpPr txBox="1"/>
          <p:nvPr/>
        </p:nvSpPr>
        <p:spPr>
          <a:xfrm>
            <a:off x="609600" y="6320946"/>
            <a:ext cx="9968188" cy="369332"/>
          </a:xfrm>
          <a:prstGeom prst="rect">
            <a:avLst/>
          </a:prstGeom>
          <a:noFill/>
        </p:spPr>
        <p:txBody>
          <a:bodyPr wrap="square">
            <a:spAutoFit/>
          </a:bodyPr>
          <a:lstStyle/>
          <a:p>
            <a:pPr marL="0" indent="0">
              <a:buNone/>
            </a:pPr>
            <a:r>
              <a:rPr lang="en-US" sz="1800" dirty="0">
                <a:latin typeface="Open Sans" panose="020B0606030504020204" pitchFamily="34" charset="0"/>
                <a:ea typeface="Open Sans" panose="020B0606030504020204" pitchFamily="34" charset="0"/>
                <a:cs typeface="Open Sans" panose="020B0606030504020204" pitchFamily="34" charset="0"/>
                <a:hlinkClick r:id="rId3"/>
              </a:rPr>
              <a:t>https://learn.microsoft.com/en-us/sql/relational-databases/security/row-level-security</a:t>
            </a:r>
            <a:r>
              <a:rPr lang="en-US" sz="1800" dirty="0">
                <a:latin typeface="Open Sans" panose="020B0606030504020204" pitchFamily="34" charset="0"/>
                <a:ea typeface="Open Sans" panose="020B0606030504020204" pitchFamily="34" charset="0"/>
                <a:cs typeface="Open Sans" panose="020B0606030504020204" pitchFamily="34" charset="0"/>
              </a:rPr>
              <a:t> </a:t>
            </a:r>
          </a:p>
        </p:txBody>
      </p:sp>
      <p:pic>
        <p:nvPicPr>
          <p:cNvPr id="11" name="Picture 10">
            <a:extLst>
              <a:ext uri="{FF2B5EF4-FFF2-40B4-BE49-F238E27FC236}">
                <a16:creationId xmlns:a16="http://schemas.microsoft.com/office/drawing/2014/main" id="{C7564AC3-9AF1-424C-9091-42E18103A43C}"/>
              </a:ext>
            </a:extLst>
          </p:cNvPr>
          <p:cNvPicPr>
            <a:picLocks noChangeAspect="1"/>
          </p:cNvPicPr>
          <p:nvPr/>
        </p:nvPicPr>
        <p:blipFill rotWithShape="1">
          <a:blip r:embed="rId4"/>
          <a:srcRect b="4080"/>
          <a:stretch/>
        </p:blipFill>
        <p:spPr>
          <a:xfrm>
            <a:off x="609600" y="1655185"/>
            <a:ext cx="4533208" cy="4443135"/>
          </a:xfrm>
          <a:prstGeom prst="rect">
            <a:avLst/>
          </a:prstGeom>
        </p:spPr>
      </p:pic>
      <p:sp>
        <p:nvSpPr>
          <p:cNvPr id="17" name="Content Placeholder 2">
            <a:extLst>
              <a:ext uri="{FF2B5EF4-FFF2-40B4-BE49-F238E27FC236}">
                <a16:creationId xmlns:a16="http://schemas.microsoft.com/office/drawing/2014/main" id="{0E152458-D8D8-4880-A2C2-11693EA028A2}"/>
              </a:ext>
            </a:extLst>
          </p:cNvPr>
          <p:cNvSpPr txBox="1">
            <a:spLocks/>
          </p:cNvSpPr>
          <p:nvPr/>
        </p:nvSpPr>
        <p:spPr>
          <a:xfrm>
            <a:off x="5492484" y="1729700"/>
            <a:ext cx="6331910" cy="12003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Database level solution</a:t>
            </a:r>
          </a:p>
          <a:p>
            <a:pPr marL="0" indent="0">
              <a:buNone/>
            </a:pPr>
            <a:r>
              <a:rPr lang="en-US" sz="3600" b="1"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3600" b="1" dirty="0">
                <a:solidFill>
                  <a:srgbClr val="548235"/>
                </a:solidFill>
                <a:latin typeface="Open Sans" panose="020B0606030504020204" pitchFamily="34" charset="0"/>
                <a:ea typeface="Open Sans" panose="020B0606030504020204" pitchFamily="34" charset="0"/>
                <a:cs typeface="Open Sans" panose="020B0606030504020204" pitchFamily="34" charset="0"/>
              </a:rPr>
              <a:t>Row Level Security</a:t>
            </a: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4FF96035-11A1-4073-9041-1E44A9E15AC9}"/>
              </a:ext>
            </a:extLst>
          </p:cNvPr>
          <p:cNvSpPr txBox="1"/>
          <p:nvPr/>
        </p:nvSpPr>
        <p:spPr>
          <a:xfrm>
            <a:off x="5504490" y="3227170"/>
            <a:ext cx="6077911" cy="1200329"/>
          </a:xfrm>
          <a:prstGeom prst="rect">
            <a:avLst/>
          </a:prstGeom>
          <a:noFill/>
        </p:spPr>
        <p:txBody>
          <a:bodyPr wrap="square">
            <a:spAutoFit/>
          </a:bodyPr>
          <a:lstStyle/>
          <a:p>
            <a:r>
              <a:rPr lang="en-US" sz="3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Rows filtered based on user roles, attributes</a:t>
            </a:r>
          </a:p>
        </p:txBody>
      </p:sp>
      <p:sp>
        <p:nvSpPr>
          <p:cNvPr id="19" name="TextBox 18">
            <a:extLst>
              <a:ext uri="{FF2B5EF4-FFF2-40B4-BE49-F238E27FC236}">
                <a16:creationId xmlns:a16="http://schemas.microsoft.com/office/drawing/2014/main" id="{0871B45A-E032-4740-BE01-7125CFB66C79}"/>
              </a:ext>
            </a:extLst>
          </p:cNvPr>
          <p:cNvSpPr txBox="1"/>
          <p:nvPr/>
        </p:nvSpPr>
        <p:spPr>
          <a:xfrm>
            <a:off x="5504490" y="4820951"/>
            <a:ext cx="6077911" cy="1200329"/>
          </a:xfrm>
          <a:prstGeom prst="rect">
            <a:avLst/>
          </a:prstGeom>
          <a:noFill/>
        </p:spPr>
        <p:txBody>
          <a:bodyPr wrap="square">
            <a:spAutoFit/>
          </a:bodyPr>
          <a:lstStyle/>
          <a:p>
            <a:r>
              <a:rPr lang="en-US" sz="3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Restriction logic is done in the DB</a:t>
            </a:r>
          </a:p>
        </p:txBody>
      </p:sp>
      <p:cxnSp>
        <p:nvCxnSpPr>
          <p:cNvPr id="20" name="Straight Connector 19">
            <a:extLst>
              <a:ext uri="{FF2B5EF4-FFF2-40B4-BE49-F238E27FC236}">
                <a16:creationId xmlns:a16="http://schemas.microsoft.com/office/drawing/2014/main" id="{5A632A1D-AC07-49CF-B119-232ACE9485EC}"/>
              </a:ext>
            </a:extLst>
          </p:cNvPr>
          <p:cNvCxnSpPr>
            <a:cxnSpLocks/>
          </p:cNvCxnSpPr>
          <p:nvPr/>
        </p:nvCxnSpPr>
        <p:spPr>
          <a:xfrm>
            <a:off x="5333457" y="3067769"/>
            <a:ext cx="6115941"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2BD0F1-F19E-423A-835F-3DAEFE78B58F}"/>
              </a:ext>
            </a:extLst>
          </p:cNvPr>
          <p:cNvCxnSpPr>
            <a:cxnSpLocks/>
          </p:cNvCxnSpPr>
          <p:nvPr/>
        </p:nvCxnSpPr>
        <p:spPr>
          <a:xfrm>
            <a:off x="5333457" y="4683210"/>
            <a:ext cx="6115941"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827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31DA-2E7C-4ACA-9506-9CB188F0B61F}"/>
              </a:ext>
            </a:extLst>
          </p:cNvPr>
          <p:cNvSpPr>
            <a:spLocks noGrp="1"/>
          </p:cNvSpPr>
          <p:nvPr>
            <p:ph type="title"/>
          </p:nvPr>
        </p:nvSpPr>
        <p:spPr>
          <a:xfrm>
            <a:off x="260684" y="2978150"/>
            <a:ext cx="11670632" cy="901700"/>
          </a:xfrm>
        </p:spPr>
        <p:txBody>
          <a:bodyPr>
            <a:noAutofit/>
          </a:bodyPr>
          <a:lstStyle/>
          <a:p>
            <a:pPr algn="ctr"/>
            <a:r>
              <a:rPr lang="en-US" sz="6000" b="1" dirty="0">
                <a:solidFill>
                  <a:srgbClr val="292D33"/>
                </a:solidFill>
                <a:latin typeface="Space Grotesk Medium" pitchFamily="2" charset="0"/>
                <a:ea typeface="Euclid Circular B" panose="020B0504000000000000" pitchFamily="34" charset="0"/>
                <a:cs typeface="Space Grotesk Medium" pitchFamily="2" charset="0"/>
              </a:rPr>
              <a:t>Set TenantId for New Entities</a:t>
            </a:r>
            <a:endParaRPr lang="en-US" sz="6000" b="1" noProof="0" dirty="0">
              <a:solidFill>
                <a:srgbClr val="292D33"/>
              </a:solidFill>
              <a:latin typeface="Space Grotesk Medium" pitchFamily="2" charset="0"/>
              <a:ea typeface="Euclid Circular B" panose="020B0504000000000000" pitchFamily="34" charset="0"/>
              <a:cs typeface="Space Grotesk Medium" pitchFamily="2" charset="0"/>
            </a:endParaRPr>
          </a:p>
        </p:txBody>
      </p:sp>
      <p:sp>
        <p:nvSpPr>
          <p:cNvPr id="3" name="Title 1">
            <a:extLst>
              <a:ext uri="{FF2B5EF4-FFF2-40B4-BE49-F238E27FC236}">
                <a16:creationId xmlns:a16="http://schemas.microsoft.com/office/drawing/2014/main" id="{61F51C0B-0466-428D-BEA6-91A6A2D9BC5C}"/>
              </a:ext>
            </a:extLst>
          </p:cNvPr>
          <p:cNvSpPr txBox="1">
            <a:spLocks/>
          </p:cNvSpPr>
          <p:nvPr/>
        </p:nvSpPr>
        <p:spPr>
          <a:xfrm>
            <a:off x="260684" y="1967119"/>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Data Isolation</a:t>
            </a:r>
          </a:p>
        </p:txBody>
      </p:sp>
      <p:sp>
        <p:nvSpPr>
          <p:cNvPr id="4" name="Title 1">
            <a:extLst>
              <a:ext uri="{FF2B5EF4-FFF2-40B4-BE49-F238E27FC236}">
                <a16:creationId xmlns:a16="http://schemas.microsoft.com/office/drawing/2014/main" id="{2713C0E6-06C1-4E04-A542-4B13BB2CCC8A}"/>
              </a:ext>
            </a:extLst>
          </p:cNvPr>
          <p:cNvSpPr txBox="1">
            <a:spLocks/>
          </p:cNvSpPr>
          <p:nvPr/>
        </p:nvSpPr>
        <p:spPr>
          <a:xfrm>
            <a:off x="260684" y="12636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Identifying the Active Tenant</a:t>
            </a:r>
          </a:p>
        </p:txBody>
      </p:sp>
    </p:spTree>
    <p:extLst>
      <p:ext uri="{BB962C8B-B14F-4D97-AF65-F5344CB8AC3E}">
        <p14:creationId xmlns:p14="http://schemas.microsoft.com/office/powerpoint/2010/main" val="1607897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D5E0987-6EE4-42B9-915C-39E58DAC30F4}"/>
              </a:ext>
            </a:extLst>
          </p:cNvPr>
          <p:cNvPicPr>
            <a:picLocks noChangeAspect="1"/>
          </p:cNvPicPr>
          <p:nvPr/>
        </p:nvPicPr>
        <p:blipFill>
          <a:blip r:embed="rId3"/>
          <a:stretch>
            <a:fillRect/>
          </a:stretch>
        </p:blipFill>
        <p:spPr>
          <a:xfrm>
            <a:off x="246000" y="1175175"/>
            <a:ext cx="11700000" cy="4507649"/>
          </a:xfrm>
          <a:prstGeom prst="rect">
            <a:avLst/>
          </a:prstGeom>
        </p:spPr>
      </p:pic>
      <p:cxnSp>
        <p:nvCxnSpPr>
          <p:cNvPr id="13" name="Straight Connector 12">
            <a:extLst>
              <a:ext uri="{FF2B5EF4-FFF2-40B4-BE49-F238E27FC236}">
                <a16:creationId xmlns:a16="http://schemas.microsoft.com/office/drawing/2014/main" id="{A9712DDA-6163-499A-97F6-F43358981E16}"/>
              </a:ext>
            </a:extLst>
          </p:cNvPr>
          <p:cNvCxnSpPr>
            <a:cxnSpLocks/>
          </p:cNvCxnSpPr>
          <p:nvPr/>
        </p:nvCxnSpPr>
        <p:spPr>
          <a:xfrm>
            <a:off x="762000" y="2209800"/>
            <a:ext cx="2616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7C58C0-F5B5-4FAE-B949-D1DCA3461860}"/>
              </a:ext>
            </a:extLst>
          </p:cNvPr>
          <p:cNvCxnSpPr>
            <a:cxnSpLocks/>
          </p:cNvCxnSpPr>
          <p:nvPr/>
        </p:nvCxnSpPr>
        <p:spPr>
          <a:xfrm>
            <a:off x="1376135" y="5321300"/>
            <a:ext cx="95331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23CD31F-1324-4468-B123-8F380E235BCB}"/>
              </a:ext>
            </a:extLst>
          </p:cNvPr>
          <p:cNvSpPr txBox="1">
            <a:spLocks/>
          </p:cNvSpPr>
          <p:nvPr/>
        </p:nvSpPr>
        <p:spPr>
          <a:xfrm>
            <a:off x="1149178" y="5855270"/>
            <a:ext cx="7041785" cy="7038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292D33"/>
                </a:solidFill>
                <a:latin typeface="Open Sans" panose="020B0606030504020204" pitchFamily="34" charset="0"/>
                <a:ea typeface="Open Sans" panose="020B0606030504020204" pitchFamily="34" charset="0"/>
                <a:cs typeface="Open Sans" panose="020B0606030504020204" pitchFamily="34" charset="0"/>
              </a:rPr>
              <a:t>Set TenantId by reflection</a:t>
            </a:r>
          </a:p>
        </p:txBody>
      </p:sp>
      <p:cxnSp>
        <p:nvCxnSpPr>
          <p:cNvPr id="16" name="Straight Arrow Connector 15">
            <a:extLst>
              <a:ext uri="{FF2B5EF4-FFF2-40B4-BE49-F238E27FC236}">
                <a16:creationId xmlns:a16="http://schemas.microsoft.com/office/drawing/2014/main" id="{AA8BB716-E3F8-46DC-BEC7-B2E52F2E5FC0}"/>
              </a:ext>
            </a:extLst>
          </p:cNvPr>
          <p:cNvCxnSpPr>
            <a:cxnSpLocks/>
          </p:cNvCxnSpPr>
          <p:nvPr/>
        </p:nvCxnSpPr>
        <p:spPr>
          <a:xfrm>
            <a:off x="5875791" y="5299645"/>
            <a:ext cx="0" cy="6947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FF431D7-B6B8-4F6D-940A-230EF3BCD1E2}"/>
              </a:ext>
            </a:extLst>
          </p:cNvPr>
          <p:cNvSpPr>
            <a:spLocks noGrp="1"/>
          </p:cNvSpPr>
          <p:nvPr>
            <p:ph type="title"/>
          </p:nvPr>
        </p:nvSpPr>
        <p:spPr>
          <a:xfrm>
            <a:off x="246000" y="179769"/>
            <a:ext cx="10972800" cy="822960"/>
          </a:xfrm>
        </p:spPr>
        <p:txBody>
          <a:bodyPr/>
          <a:lstStyle/>
          <a:p>
            <a:r>
              <a:rPr lang="en-US" dirty="0"/>
              <a:t>Set </a:t>
            </a:r>
            <a:r>
              <a:rPr lang="en-US" b="1" dirty="0" err="1"/>
              <a:t>TenantId</a:t>
            </a:r>
            <a:r>
              <a:rPr lang="en-US" dirty="0"/>
              <a:t> for New Entities</a:t>
            </a:r>
          </a:p>
        </p:txBody>
      </p:sp>
    </p:spTree>
    <p:extLst>
      <p:ext uri="{BB962C8B-B14F-4D97-AF65-F5344CB8AC3E}">
        <p14:creationId xmlns:p14="http://schemas.microsoft.com/office/powerpoint/2010/main" val="387919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042A91-58C2-490C-A244-16B0F9E6232C}"/>
              </a:ext>
            </a:extLst>
          </p:cNvPr>
          <p:cNvSpPr>
            <a:spLocks noGrp="1"/>
          </p:cNvSpPr>
          <p:nvPr>
            <p:ph type="title"/>
          </p:nvPr>
        </p:nvSpPr>
        <p:spPr>
          <a:xfrm>
            <a:off x="0" y="2978150"/>
            <a:ext cx="12192000" cy="901700"/>
          </a:xfrm>
        </p:spPr>
        <p:txBody>
          <a:bodyPr>
            <a:noAutofit/>
          </a:bodyPr>
          <a:lstStyle/>
          <a:p>
            <a:pPr algn="ctr"/>
            <a:r>
              <a:rPr lang="en-US" sz="6000" b="1" noProof="0" dirty="0">
                <a:solidFill>
                  <a:srgbClr val="292D33"/>
                </a:solidFill>
                <a:latin typeface="Space Grotesk Medium" pitchFamily="2" charset="0"/>
                <a:ea typeface="Euclid Circular B" panose="020B0504000000000000" pitchFamily="34" charset="0"/>
                <a:cs typeface="Space Grotesk Medium" pitchFamily="2" charset="0"/>
              </a:rPr>
              <a:t>DB Connection String Selection</a:t>
            </a:r>
          </a:p>
        </p:txBody>
      </p:sp>
      <p:sp>
        <p:nvSpPr>
          <p:cNvPr id="5" name="Title 1">
            <a:extLst>
              <a:ext uri="{FF2B5EF4-FFF2-40B4-BE49-F238E27FC236}">
                <a16:creationId xmlns:a16="http://schemas.microsoft.com/office/drawing/2014/main" id="{142860EF-7A44-4C7D-8178-CEAE0AE0E729}"/>
              </a:ext>
            </a:extLst>
          </p:cNvPr>
          <p:cNvSpPr txBox="1">
            <a:spLocks/>
          </p:cNvSpPr>
          <p:nvPr/>
        </p:nvSpPr>
        <p:spPr>
          <a:xfrm>
            <a:off x="0" y="2044700"/>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Set TenantId for New Entities</a:t>
            </a:r>
          </a:p>
        </p:txBody>
      </p:sp>
      <p:sp>
        <p:nvSpPr>
          <p:cNvPr id="6" name="Title 1">
            <a:extLst>
              <a:ext uri="{FF2B5EF4-FFF2-40B4-BE49-F238E27FC236}">
                <a16:creationId xmlns:a16="http://schemas.microsoft.com/office/drawing/2014/main" id="{61C746FE-8F45-4CD9-891E-8B7105915D6D}"/>
              </a:ext>
            </a:extLst>
          </p:cNvPr>
          <p:cNvSpPr txBox="1">
            <a:spLocks/>
          </p:cNvSpPr>
          <p:nvPr/>
        </p:nvSpPr>
        <p:spPr>
          <a:xfrm>
            <a:off x="0" y="1372982"/>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Data Isolation</a:t>
            </a:r>
          </a:p>
        </p:txBody>
      </p:sp>
      <p:sp>
        <p:nvSpPr>
          <p:cNvPr id="7" name="Title 1">
            <a:extLst>
              <a:ext uri="{FF2B5EF4-FFF2-40B4-BE49-F238E27FC236}">
                <a16:creationId xmlns:a16="http://schemas.microsoft.com/office/drawing/2014/main" id="{2A18FB77-2411-41CE-B1AE-1DCA9B7BB723}"/>
              </a:ext>
            </a:extLst>
          </p:cNvPr>
          <p:cNvSpPr txBox="1">
            <a:spLocks/>
          </p:cNvSpPr>
          <p:nvPr/>
        </p:nvSpPr>
        <p:spPr>
          <a:xfrm>
            <a:off x="0" y="715949"/>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Identifying the Active Tenant</a:t>
            </a:r>
          </a:p>
        </p:txBody>
      </p:sp>
    </p:spTree>
    <p:extLst>
      <p:ext uri="{BB962C8B-B14F-4D97-AF65-F5344CB8AC3E}">
        <p14:creationId xmlns:p14="http://schemas.microsoft.com/office/powerpoint/2010/main" val="441760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Agenda</a:t>
            </a:r>
          </a:p>
        </p:txBody>
      </p:sp>
      <p:sp>
        <p:nvSpPr>
          <p:cNvPr id="8" name="TextBox 7">
            <a:extLst>
              <a:ext uri="{FF2B5EF4-FFF2-40B4-BE49-F238E27FC236}">
                <a16:creationId xmlns:a16="http://schemas.microsoft.com/office/drawing/2014/main" id="{5D34BEA9-0210-4F28-9C13-60595943042C}"/>
              </a:ext>
            </a:extLst>
          </p:cNvPr>
          <p:cNvSpPr txBox="1"/>
          <p:nvPr/>
        </p:nvSpPr>
        <p:spPr>
          <a:xfrm>
            <a:off x="609600" y="1679275"/>
            <a:ext cx="10424160" cy="4678204"/>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Introduction</a:t>
            </a: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to SaaS &amp; Multi-Tenancy</a:t>
            </a:r>
          </a:p>
          <a:p>
            <a:pPr marL="285750" indent="-285750">
              <a:spcAft>
                <a:spcPts val="1200"/>
              </a:spcAft>
              <a:buFont typeface="Arial" panose="020B0604020202020204" pitchFamily="34" charset="0"/>
              <a:buChar char="•"/>
            </a:pP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Pros and Cons </a:t>
            </a: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of Multi-Tenancy</a:t>
            </a:r>
          </a:p>
          <a:p>
            <a:pPr marL="285750" indent="-285750">
              <a:spcAft>
                <a:spcPts val="1200"/>
              </a:spcAft>
              <a:buFont typeface="Arial" panose="020B0604020202020204" pitchFamily="34" charset="0"/>
              <a:buChar char="•"/>
            </a:pP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Database &amp; </a:t>
            </a: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Deployment Scenarios</a:t>
            </a:r>
          </a:p>
          <a:p>
            <a:pPr marL="285750" indent="-285750">
              <a:spcAft>
                <a:spcPts val="1200"/>
              </a:spcAft>
              <a:buFont typeface="Arial" panose="020B0604020202020204" pitchFamily="34" charset="0"/>
              <a:buChar char="•"/>
            </a:pP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Identifying and Changing </a:t>
            </a: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Active Tenant</a:t>
            </a:r>
          </a:p>
          <a:p>
            <a:pPr marL="285750" indent="-285750">
              <a:spcAft>
                <a:spcPts val="1200"/>
              </a:spcAft>
              <a:buFont typeface="Arial" panose="020B0604020202020204" pitchFamily="34" charset="0"/>
              <a:buChar char="•"/>
            </a:pP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 Isolation</a:t>
            </a:r>
          </a:p>
          <a:p>
            <a:pPr marL="285750" indent="-285750">
              <a:spcAft>
                <a:spcPts val="1200"/>
              </a:spcAft>
              <a:buFont typeface="Arial" panose="020B0604020202020204" pitchFamily="34" charset="0"/>
              <a:buChar char="•"/>
            </a:pP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Conditionally Turning </a:t>
            </a: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Multi-Tenancy On / Off</a:t>
            </a:r>
          </a:p>
          <a:p>
            <a:pPr marL="285750" indent="-285750">
              <a:spcAft>
                <a:spcPts val="1200"/>
              </a:spcAft>
              <a:buFont typeface="Arial" panose="020B0604020202020204" pitchFamily="34" charset="0"/>
              <a:buChar char="•"/>
            </a:pP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Handling </a:t>
            </a: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Database Migrations</a:t>
            </a:r>
          </a:p>
        </p:txBody>
      </p:sp>
    </p:spTree>
    <p:extLst>
      <p:ext uri="{BB962C8B-B14F-4D97-AF65-F5344CB8AC3E}">
        <p14:creationId xmlns:p14="http://schemas.microsoft.com/office/powerpoint/2010/main" val="150859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b="1" noProof="0" dirty="0">
                <a:solidFill>
                  <a:srgbClr val="292D33"/>
                </a:solidFill>
                <a:latin typeface="Space Grotesk Medium" pitchFamily="2" charset="0"/>
                <a:ea typeface="Euclid Circular B" panose="020B0504000000000000" pitchFamily="34" charset="0"/>
                <a:cs typeface="Space Grotesk Medium" pitchFamily="2" charset="0"/>
              </a:rPr>
              <a:t>Connection String Selection via DB</a:t>
            </a:r>
            <a:endParaRPr lang="en-US" dirty="0">
              <a:latin typeface="Space Grotesk Medium" pitchFamily="2" charset="0"/>
              <a:cs typeface="Space Grotesk Medium" pitchFamily="2" charset="0"/>
            </a:endParaRPr>
          </a:p>
        </p:txBody>
      </p:sp>
      <p:sp>
        <p:nvSpPr>
          <p:cNvPr id="17" name="Content Placeholder 2">
            <a:extLst>
              <a:ext uri="{FF2B5EF4-FFF2-40B4-BE49-F238E27FC236}">
                <a16:creationId xmlns:a16="http://schemas.microsoft.com/office/drawing/2014/main" id="{AF47453D-5358-4337-8B4B-A03EA41716F6}"/>
              </a:ext>
            </a:extLst>
          </p:cNvPr>
          <p:cNvSpPr>
            <a:spLocks noGrp="1"/>
          </p:cNvSpPr>
          <p:nvPr>
            <p:ph idx="1"/>
          </p:nvPr>
        </p:nvSpPr>
        <p:spPr>
          <a:xfrm>
            <a:off x="609601" y="1420811"/>
            <a:ext cx="11582400" cy="5437189"/>
          </a:xfrm>
        </p:spPr>
        <p:txBody>
          <a:bodyPr>
            <a:normAutofit/>
          </a:bodyPr>
          <a:lstStyle/>
          <a:p>
            <a:pPr marL="514350" indent="-514350">
              <a:buFont typeface="+mj-lt"/>
              <a:buAutoNum type="arabicPeriod"/>
            </a:pPr>
            <a:r>
              <a:rPr lang="en-US" noProof="0" dirty="0"/>
              <a:t>The </a:t>
            </a:r>
            <a:r>
              <a:rPr lang="en-US" b="1" noProof="0" dirty="0"/>
              <a:t>current tenant</a:t>
            </a:r>
          </a:p>
          <a:p>
            <a:pPr marL="514350" indent="-514350">
              <a:buFont typeface="+mj-lt"/>
              <a:buAutoNum type="arabicPeriod"/>
            </a:pPr>
            <a:endParaRPr lang="en-US" b="1" dirty="0"/>
          </a:p>
          <a:p>
            <a:pPr marL="514350" indent="-514350">
              <a:buFont typeface="+mj-lt"/>
              <a:buAutoNum type="arabicPeriod"/>
            </a:pPr>
            <a:endParaRPr lang="en-US" b="1" noProof="0" dirty="0"/>
          </a:p>
          <a:p>
            <a:pPr marL="514350" indent="-514350">
              <a:buFont typeface="+mj-lt"/>
              <a:buAutoNum type="arabicPeriod"/>
            </a:pPr>
            <a:endParaRPr lang="en-US" b="1" dirty="0"/>
          </a:p>
          <a:p>
            <a:pPr marL="514350" indent="-514350">
              <a:buFont typeface="+mj-lt"/>
              <a:buAutoNum type="arabicPeriod"/>
            </a:pPr>
            <a:endParaRPr lang="en-US" b="1" noProof="0" dirty="0"/>
          </a:p>
          <a:p>
            <a:pPr marL="514350" indent="-514350">
              <a:buFont typeface="+mj-lt"/>
              <a:buAutoNum type="arabicPeriod"/>
            </a:pPr>
            <a:endParaRPr lang="en-US" b="1" noProof="0" dirty="0"/>
          </a:p>
          <a:p>
            <a:pPr marL="514350" indent="-514350">
              <a:buFont typeface="+mj-lt"/>
              <a:buAutoNum type="arabicPeriod"/>
            </a:pPr>
            <a:r>
              <a:rPr lang="en-US" noProof="0" dirty="0"/>
              <a:t>The </a:t>
            </a:r>
            <a:r>
              <a:rPr lang="en-US" b="1" noProof="0" dirty="0"/>
              <a:t>current module / microservice</a:t>
            </a:r>
            <a:r>
              <a:rPr lang="en-US" noProof="0" dirty="0"/>
              <a:t>	</a:t>
            </a:r>
          </a:p>
          <a:p>
            <a:pPr marL="514350" indent="-514350">
              <a:buFont typeface="+mj-lt"/>
              <a:buAutoNum type="arabicPeriod"/>
            </a:pPr>
            <a:r>
              <a:rPr lang="en-US" noProof="0" dirty="0"/>
              <a:t>The </a:t>
            </a:r>
            <a:r>
              <a:rPr lang="en-US" b="1" noProof="0" dirty="0"/>
              <a:t>default </a:t>
            </a:r>
            <a:r>
              <a:rPr lang="en-US" noProof="0" dirty="0"/>
              <a:t>connection string </a:t>
            </a:r>
          </a:p>
        </p:txBody>
      </p:sp>
      <p:pic>
        <p:nvPicPr>
          <p:cNvPr id="18" name="Picture 17">
            <a:extLst>
              <a:ext uri="{FF2B5EF4-FFF2-40B4-BE49-F238E27FC236}">
                <a16:creationId xmlns:a16="http://schemas.microsoft.com/office/drawing/2014/main" id="{29AF7A4C-5F36-4D26-B46C-65DB23E39216}"/>
              </a:ext>
            </a:extLst>
          </p:cNvPr>
          <p:cNvPicPr>
            <a:picLocks noChangeAspect="1"/>
          </p:cNvPicPr>
          <p:nvPr/>
        </p:nvPicPr>
        <p:blipFill rotWithShape="1">
          <a:blip r:embed="rId3"/>
          <a:srcRect b="46127"/>
          <a:stretch/>
        </p:blipFill>
        <p:spPr>
          <a:xfrm>
            <a:off x="2045115" y="2096292"/>
            <a:ext cx="5197531" cy="20431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Arrow: Down 18">
            <a:extLst>
              <a:ext uri="{FF2B5EF4-FFF2-40B4-BE49-F238E27FC236}">
                <a16:creationId xmlns:a16="http://schemas.microsoft.com/office/drawing/2014/main" id="{0A4964A7-08B3-4671-A2BC-42C37F302D86}"/>
              </a:ext>
            </a:extLst>
          </p:cNvPr>
          <p:cNvSpPr/>
          <p:nvPr/>
        </p:nvSpPr>
        <p:spPr>
          <a:xfrm>
            <a:off x="8211523" y="1700545"/>
            <a:ext cx="2646977" cy="3456909"/>
          </a:xfrm>
          <a:prstGeom prst="downArrow">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50000"/>
                  </a:schemeClr>
                </a:solidFill>
              </a:rPr>
              <a:t>Fallback</a:t>
            </a:r>
            <a:endParaRPr lang="en-US" dirty="0">
              <a:solidFill>
                <a:schemeClr val="tx2">
                  <a:lumMod val="50000"/>
                </a:schemeClr>
              </a:solidFill>
            </a:endParaRPr>
          </a:p>
        </p:txBody>
      </p:sp>
    </p:spTree>
    <p:extLst>
      <p:ext uri="{BB962C8B-B14F-4D97-AF65-F5344CB8AC3E}">
        <p14:creationId xmlns:p14="http://schemas.microsoft.com/office/powerpoint/2010/main" val="5140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b="1" noProof="0" dirty="0">
                <a:solidFill>
                  <a:srgbClr val="292D33"/>
                </a:solidFill>
                <a:latin typeface="Space Grotesk Medium" pitchFamily="2" charset="0"/>
                <a:ea typeface="Euclid Circular B" panose="020B0504000000000000" pitchFamily="34" charset="0"/>
                <a:cs typeface="Space Grotesk Medium" pitchFamily="2" charset="0"/>
              </a:rPr>
              <a:t>Connection String Selection via Code</a:t>
            </a:r>
            <a:endParaRPr lang="en-US" dirty="0">
              <a:latin typeface="Space Grotesk Medium" pitchFamily="2" charset="0"/>
              <a:cs typeface="Space Grotesk Medium" pitchFamily="2" charset="0"/>
            </a:endParaRPr>
          </a:p>
        </p:txBody>
      </p:sp>
      <p:pic>
        <p:nvPicPr>
          <p:cNvPr id="8" name="Picture 7">
            <a:extLst>
              <a:ext uri="{FF2B5EF4-FFF2-40B4-BE49-F238E27FC236}">
                <a16:creationId xmlns:a16="http://schemas.microsoft.com/office/drawing/2014/main" id="{FCFFE849-B2DF-4CA8-A39A-A72DA31CACF7}"/>
              </a:ext>
            </a:extLst>
          </p:cNvPr>
          <p:cNvPicPr>
            <a:picLocks noChangeAspect="1"/>
          </p:cNvPicPr>
          <p:nvPr/>
        </p:nvPicPr>
        <p:blipFill>
          <a:blip r:embed="rId3"/>
          <a:stretch>
            <a:fillRect/>
          </a:stretch>
        </p:blipFill>
        <p:spPr>
          <a:xfrm>
            <a:off x="246000" y="1511300"/>
            <a:ext cx="11700000" cy="4838644"/>
          </a:xfrm>
          <a:prstGeom prst="rect">
            <a:avLst/>
          </a:prstGeom>
        </p:spPr>
      </p:pic>
      <p:cxnSp>
        <p:nvCxnSpPr>
          <p:cNvPr id="9" name="Straight Connector 8">
            <a:extLst>
              <a:ext uri="{FF2B5EF4-FFF2-40B4-BE49-F238E27FC236}">
                <a16:creationId xmlns:a16="http://schemas.microsoft.com/office/drawing/2014/main" id="{ADFEC36F-7465-4327-B7F8-F696773AE880}"/>
              </a:ext>
            </a:extLst>
          </p:cNvPr>
          <p:cNvCxnSpPr>
            <a:cxnSpLocks/>
          </p:cNvCxnSpPr>
          <p:nvPr/>
        </p:nvCxnSpPr>
        <p:spPr>
          <a:xfrm>
            <a:off x="2430531" y="5998594"/>
            <a:ext cx="87983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1CDDA0B8-15E8-4DA1-B088-20B2C3137EBF}"/>
              </a:ext>
            </a:extLst>
          </p:cNvPr>
          <p:cNvSpPr txBox="1">
            <a:spLocks/>
          </p:cNvSpPr>
          <p:nvPr/>
        </p:nvSpPr>
        <p:spPr>
          <a:xfrm>
            <a:off x="9006840" y="4844384"/>
            <a:ext cx="2530855" cy="6766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Shared DB</a:t>
            </a:r>
            <a:endParaRPr lang="en-US" sz="2400" dirty="0">
              <a:solidFill>
                <a:srgbClr val="292D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a:extLst>
              <a:ext uri="{FF2B5EF4-FFF2-40B4-BE49-F238E27FC236}">
                <a16:creationId xmlns:a16="http://schemas.microsoft.com/office/drawing/2014/main" id="{67B69924-2807-4BD1-96B5-5BD0097F4084}"/>
              </a:ext>
            </a:extLst>
          </p:cNvPr>
          <p:cNvSpPr txBox="1">
            <a:spLocks/>
          </p:cNvSpPr>
          <p:nvPr/>
        </p:nvSpPr>
        <p:spPr>
          <a:xfrm>
            <a:off x="8691881" y="2978816"/>
            <a:ext cx="3254119" cy="10762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Dedicated DB</a:t>
            </a:r>
          </a:p>
        </p:txBody>
      </p:sp>
      <p:cxnSp>
        <p:nvCxnSpPr>
          <p:cNvPr id="12" name="Straight Arrow Connector 11">
            <a:extLst>
              <a:ext uri="{FF2B5EF4-FFF2-40B4-BE49-F238E27FC236}">
                <a16:creationId xmlns:a16="http://schemas.microsoft.com/office/drawing/2014/main" id="{01EBF649-3D66-483A-954A-8EF717152D4C}"/>
              </a:ext>
            </a:extLst>
          </p:cNvPr>
          <p:cNvCxnSpPr>
            <a:cxnSpLocks/>
          </p:cNvCxnSpPr>
          <p:nvPr/>
        </p:nvCxnSpPr>
        <p:spPr>
          <a:xfrm flipV="1">
            <a:off x="11200110" y="5420360"/>
            <a:ext cx="0" cy="5904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CED4CE-016E-4D0A-B0D3-3F4DB79DE6B0}"/>
              </a:ext>
            </a:extLst>
          </p:cNvPr>
          <p:cNvCxnSpPr>
            <a:cxnSpLocks/>
          </p:cNvCxnSpPr>
          <p:nvPr/>
        </p:nvCxnSpPr>
        <p:spPr>
          <a:xfrm>
            <a:off x="1909925" y="3597371"/>
            <a:ext cx="67819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759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346DF6-E507-42EF-A043-45D4F9F160F2}"/>
              </a:ext>
            </a:extLst>
          </p:cNvPr>
          <p:cNvSpPr>
            <a:spLocks noGrp="1"/>
          </p:cNvSpPr>
          <p:nvPr>
            <p:ph type="title"/>
          </p:nvPr>
        </p:nvSpPr>
        <p:spPr>
          <a:xfrm>
            <a:off x="0" y="3263900"/>
            <a:ext cx="12192000" cy="901700"/>
          </a:xfrm>
        </p:spPr>
        <p:txBody>
          <a:bodyPr>
            <a:noAutofit/>
          </a:bodyPr>
          <a:lstStyle/>
          <a:p>
            <a:pPr algn="ctr"/>
            <a:r>
              <a:rPr lang="en-US" sz="6000" b="1" noProof="0" dirty="0">
                <a:solidFill>
                  <a:srgbClr val="292D33"/>
                </a:solidFill>
                <a:latin typeface="Space Grotesk Medium" pitchFamily="2" charset="0"/>
                <a:ea typeface="Euclid Circular B" panose="020B0504000000000000" pitchFamily="34" charset="0"/>
                <a:cs typeface="Space Grotesk Medium" pitchFamily="2" charset="0"/>
              </a:rPr>
              <a:t>Changing the Active Tenant</a:t>
            </a:r>
          </a:p>
        </p:txBody>
      </p:sp>
      <p:sp>
        <p:nvSpPr>
          <p:cNvPr id="6" name="Title 1">
            <a:extLst>
              <a:ext uri="{FF2B5EF4-FFF2-40B4-BE49-F238E27FC236}">
                <a16:creationId xmlns:a16="http://schemas.microsoft.com/office/drawing/2014/main" id="{77DAACE8-FBC6-470D-A6BC-E751353A5F42}"/>
              </a:ext>
            </a:extLst>
          </p:cNvPr>
          <p:cNvSpPr txBox="1">
            <a:spLocks/>
          </p:cNvSpPr>
          <p:nvPr/>
        </p:nvSpPr>
        <p:spPr>
          <a:xfrm>
            <a:off x="0" y="2292350"/>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DB Connection String Selection</a:t>
            </a:r>
          </a:p>
        </p:txBody>
      </p:sp>
      <p:sp>
        <p:nvSpPr>
          <p:cNvPr id="7" name="Title 1">
            <a:extLst>
              <a:ext uri="{FF2B5EF4-FFF2-40B4-BE49-F238E27FC236}">
                <a16:creationId xmlns:a16="http://schemas.microsoft.com/office/drawing/2014/main" id="{9D44A1F9-3931-4FC3-9819-5EAC904FD593}"/>
              </a:ext>
            </a:extLst>
          </p:cNvPr>
          <p:cNvSpPr txBox="1">
            <a:spLocks/>
          </p:cNvSpPr>
          <p:nvPr/>
        </p:nvSpPr>
        <p:spPr>
          <a:xfrm>
            <a:off x="0" y="1641475"/>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Set TenantId for New Entities</a:t>
            </a:r>
          </a:p>
        </p:txBody>
      </p:sp>
      <p:sp>
        <p:nvSpPr>
          <p:cNvPr id="8" name="Title 1">
            <a:extLst>
              <a:ext uri="{FF2B5EF4-FFF2-40B4-BE49-F238E27FC236}">
                <a16:creationId xmlns:a16="http://schemas.microsoft.com/office/drawing/2014/main" id="{61E5B775-9D02-41EA-9231-F90C92AA0B29}"/>
              </a:ext>
            </a:extLst>
          </p:cNvPr>
          <p:cNvSpPr txBox="1">
            <a:spLocks/>
          </p:cNvSpPr>
          <p:nvPr/>
        </p:nvSpPr>
        <p:spPr>
          <a:xfrm>
            <a:off x="0" y="990600"/>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Data Isolation</a:t>
            </a:r>
          </a:p>
        </p:txBody>
      </p:sp>
    </p:spTree>
    <p:extLst>
      <p:ext uri="{BB962C8B-B14F-4D97-AF65-F5344CB8AC3E}">
        <p14:creationId xmlns:p14="http://schemas.microsoft.com/office/powerpoint/2010/main" val="2303110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dirty="0"/>
              <a:t>Changing the Active Tenant</a:t>
            </a:r>
          </a:p>
        </p:txBody>
      </p:sp>
      <p:pic>
        <p:nvPicPr>
          <p:cNvPr id="3" name="Picture 2">
            <a:extLst>
              <a:ext uri="{FF2B5EF4-FFF2-40B4-BE49-F238E27FC236}">
                <a16:creationId xmlns:a16="http://schemas.microsoft.com/office/drawing/2014/main" id="{23AE20EC-027E-4BBC-8E74-8FECCD81E679}"/>
              </a:ext>
            </a:extLst>
          </p:cNvPr>
          <p:cNvPicPr>
            <a:picLocks noChangeAspect="1"/>
          </p:cNvPicPr>
          <p:nvPr/>
        </p:nvPicPr>
        <p:blipFill>
          <a:blip r:embed="rId3"/>
          <a:stretch>
            <a:fillRect/>
          </a:stretch>
        </p:blipFill>
        <p:spPr>
          <a:xfrm>
            <a:off x="467140" y="3205075"/>
            <a:ext cx="11115260" cy="3344307"/>
          </a:xfrm>
          <a:prstGeom prst="rect">
            <a:avLst/>
          </a:prstGeom>
          <a:ln w="57150" cap="sq">
            <a:solidFill>
              <a:srgbClr val="7030A0"/>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20C8B968-1161-4739-93E1-D3F5A3F32EA9}"/>
              </a:ext>
            </a:extLst>
          </p:cNvPr>
          <p:cNvPicPr>
            <a:picLocks noChangeAspect="1"/>
          </p:cNvPicPr>
          <p:nvPr/>
        </p:nvPicPr>
        <p:blipFill>
          <a:blip r:embed="rId4"/>
          <a:stretch>
            <a:fillRect/>
          </a:stretch>
        </p:blipFill>
        <p:spPr>
          <a:xfrm>
            <a:off x="402267" y="1215298"/>
            <a:ext cx="5524500" cy="1809750"/>
          </a:xfrm>
          <a:prstGeom prst="rect">
            <a:avLst/>
          </a:prstGeom>
          <a:ln>
            <a:noFill/>
          </a:ln>
          <a:effectLst>
            <a:outerShdw blurRad="190500" algn="tl" rotWithShape="0">
              <a:srgbClr val="000000">
                <a:alpha val="70000"/>
              </a:srgbClr>
            </a:outerShdw>
          </a:effectLst>
        </p:spPr>
      </p:pic>
      <p:cxnSp>
        <p:nvCxnSpPr>
          <p:cNvPr id="5" name="Straight Arrow Connector 4">
            <a:extLst>
              <a:ext uri="{FF2B5EF4-FFF2-40B4-BE49-F238E27FC236}">
                <a16:creationId xmlns:a16="http://schemas.microsoft.com/office/drawing/2014/main" id="{A0FA8169-9781-417F-80E5-DE039146312B}"/>
              </a:ext>
            </a:extLst>
          </p:cNvPr>
          <p:cNvCxnSpPr>
            <a:cxnSpLocks/>
          </p:cNvCxnSpPr>
          <p:nvPr/>
        </p:nvCxnSpPr>
        <p:spPr>
          <a:xfrm>
            <a:off x="3849802" y="2015482"/>
            <a:ext cx="0" cy="11895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744FD8D2-A8CE-4952-9CBD-79E01A6A8BC9}"/>
              </a:ext>
            </a:extLst>
          </p:cNvPr>
          <p:cNvSpPr txBox="1">
            <a:spLocks/>
          </p:cNvSpPr>
          <p:nvPr/>
        </p:nvSpPr>
        <p:spPr>
          <a:xfrm>
            <a:off x="7232465" y="2049531"/>
            <a:ext cx="4040502" cy="9917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Set active tenant</a:t>
            </a:r>
          </a:p>
        </p:txBody>
      </p:sp>
      <p:cxnSp>
        <p:nvCxnSpPr>
          <p:cNvPr id="7" name="Straight Arrow Connector 6">
            <a:extLst>
              <a:ext uri="{FF2B5EF4-FFF2-40B4-BE49-F238E27FC236}">
                <a16:creationId xmlns:a16="http://schemas.microsoft.com/office/drawing/2014/main" id="{A9785B0B-EB72-48D3-827D-3ECFFD6A4522}"/>
              </a:ext>
            </a:extLst>
          </p:cNvPr>
          <p:cNvCxnSpPr>
            <a:cxnSpLocks/>
          </p:cNvCxnSpPr>
          <p:nvPr/>
        </p:nvCxnSpPr>
        <p:spPr>
          <a:xfrm flipH="1" flipV="1">
            <a:off x="10781355" y="2902668"/>
            <a:ext cx="1" cy="15624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3E6B8574-957E-4C6E-BAD3-61F4EE186B6F}"/>
              </a:ext>
            </a:extLst>
          </p:cNvPr>
          <p:cNvSpPr txBox="1">
            <a:spLocks/>
          </p:cNvSpPr>
          <p:nvPr/>
        </p:nvSpPr>
        <p:spPr>
          <a:xfrm>
            <a:off x="8349712" y="5577330"/>
            <a:ext cx="3232688" cy="9917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Revert back</a:t>
            </a:r>
          </a:p>
        </p:txBody>
      </p:sp>
      <p:cxnSp>
        <p:nvCxnSpPr>
          <p:cNvPr id="9" name="Straight Arrow Connector 8">
            <a:extLst>
              <a:ext uri="{FF2B5EF4-FFF2-40B4-BE49-F238E27FC236}">
                <a16:creationId xmlns:a16="http://schemas.microsoft.com/office/drawing/2014/main" id="{BFF960EE-2CED-4643-8B0C-A2A0037A1A2E}"/>
              </a:ext>
            </a:extLst>
          </p:cNvPr>
          <p:cNvCxnSpPr>
            <a:cxnSpLocks/>
          </p:cNvCxnSpPr>
          <p:nvPr/>
        </p:nvCxnSpPr>
        <p:spPr>
          <a:xfrm>
            <a:off x="7533529" y="5926649"/>
            <a:ext cx="816183" cy="2163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82C500-6A23-4939-B0C8-890BBBED62F7}"/>
              </a:ext>
            </a:extLst>
          </p:cNvPr>
          <p:cNvCxnSpPr>
            <a:cxnSpLocks/>
          </p:cNvCxnSpPr>
          <p:nvPr/>
        </p:nvCxnSpPr>
        <p:spPr>
          <a:xfrm>
            <a:off x="3616437" y="5926649"/>
            <a:ext cx="39418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273DFB-36EA-4BD2-8D71-960F37AD1594}"/>
              </a:ext>
            </a:extLst>
          </p:cNvPr>
          <p:cNvCxnSpPr>
            <a:cxnSpLocks/>
          </p:cNvCxnSpPr>
          <p:nvPr/>
        </p:nvCxnSpPr>
        <p:spPr>
          <a:xfrm>
            <a:off x="1458124" y="4421527"/>
            <a:ext cx="932323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152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472955-3930-4F5F-8C14-7417CBA635A8}"/>
              </a:ext>
            </a:extLst>
          </p:cNvPr>
          <p:cNvSpPr>
            <a:spLocks noGrp="1"/>
          </p:cNvSpPr>
          <p:nvPr>
            <p:ph type="title"/>
          </p:nvPr>
        </p:nvSpPr>
        <p:spPr>
          <a:xfrm>
            <a:off x="-3086" y="3977318"/>
            <a:ext cx="12195085" cy="942977"/>
          </a:xfrm>
        </p:spPr>
        <p:txBody>
          <a:bodyPr>
            <a:normAutofit/>
          </a:bodyPr>
          <a:lstStyle/>
          <a:p>
            <a:pPr algn="ctr"/>
            <a:r>
              <a:rPr lang="en-US" sz="5400" b="1" noProof="0" dirty="0">
                <a:solidFill>
                  <a:srgbClr val="292D33"/>
                </a:solidFill>
                <a:latin typeface="Space Grotesk Medium" pitchFamily="2" charset="0"/>
                <a:ea typeface="Euclid Circular B" panose="020B0504000000000000" pitchFamily="34" charset="0"/>
                <a:cs typeface="Space Grotesk Medium" pitchFamily="2" charset="0"/>
              </a:rPr>
              <a:t>Temporarily Disable Multi-Tenancy</a:t>
            </a:r>
          </a:p>
        </p:txBody>
      </p:sp>
      <p:sp>
        <p:nvSpPr>
          <p:cNvPr id="6" name="Title 1">
            <a:extLst>
              <a:ext uri="{FF2B5EF4-FFF2-40B4-BE49-F238E27FC236}">
                <a16:creationId xmlns:a16="http://schemas.microsoft.com/office/drawing/2014/main" id="{B2B5BC65-2009-4690-8A9D-5D90600FDEC0}"/>
              </a:ext>
            </a:extLst>
          </p:cNvPr>
          <p:cNvSpPr txBox="1">
            <a:spLocks/>
          </p:cNvSpPr>
          <p:nvPr/>
        </p:nvSpPr>
        <p:spPr>
          <a:xfrm>
            <a:off x="-3086" y="308863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Changing the Active Tenant</a:t>
            </a:r>
          </a:p>
        </p:txBody>
      </p:sp>
      <p:sp>
        <p:nvSpPr>
          <p:cNvPr id="7" name="Title 1">
            <a:extLst>
              <a:ext uri="{FF2B5EF4-FFF2-40B4-BE49-F238E27FC236}">
                <a16:creationId xmlns:a16="http://schemas.microsoft.com/office/drawing/2014/main" id="{6F5AFCA2-8918-4C5E-9E9E-FF561E803635}"/>
              </a:ext>
            </a:extLst>
          </p:cNvPr>
          <p:cNvSpPr txBox="1">
            <a:spLocks/>
          </p:cNvSpPr>
          <p:nvPr/>
        </p:nvSpPr>
        <p:spPr>
          <a:xfrm>
            <a:off x="-3086" y="2408552"/>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DB Connection String Selection</a:t>
            </a:r>
          </a:p>
        </p:txBody>
      </p:sp>
      <p:sp>
        <p:nvSpPr>
          <p:cNvPr id="8" name="Title 1">
            <a:extLst>
              <a:ext uri="{FF2B5EF4-FFF2-40B4-BE49-F238E27FC236}">
                <a16:creationId xmlns:a16="http://schemas.microsoft.com/office/drawing/2014/main" id="{5555BE79-1EEF-4259-8090-074E4EFFACE4}"/>
              </a:ext>
            </a:extLst>
          </p:cNvPr>
          <p:cNvSpPr txBox="1">
            <a:spLocks/>
          </p:cNvSpPr>
          <p:nvPr/>
        </p:nvSpPr>
        <p:spPr>
          <a:xfrm>
            <a:off x="-3086" y="172846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Set TenantId for New Entities</a:t>
            </a:r>
          </a:p>
        </p:txBody>
      </p:sp>
      <p:sp>
        <p:nvSpPr>
          <p:cNvPr id="9" name="Title 1">
            <a:extLst>
              <a:ext uri="{FF2B5EF4-FFF2-40B4-BE49-F238E27FC236}">
                <a16:creationId xmlns:a16="http://schemas.microsoft.com/office/drawing/2014/main" id="{C1A2C6C4-3835-487A-85E1-84CFEA35973F}"/>
              </a:ext>
            </a:extLst>
          </p:cNvPr>
          <p:cNvSpPr txBox="1">
            <a:spLocks/>
          </p:cNvSpPr>
          <p:nvPr/>
        </p:nvSpPr>
        <p:spPr>
          <a:xfrm>
            <a:off x="-3086" y="1048382"/>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Data Isolation</a:t>
            </a:r>
          </a:p>
        </p:txBody>
      </p:sp>
      <p:sp>
        <p:nvSpPr>
          <p:cNvPr id="10" name="Title 1">
            <a:extLst>
              <a:ext uri="{FF2B5EF4-FFF2-40B4-BE49-F238E27FC236}">
                <a16:creationId xmlns:a16="http://schemas.microsoft.com/office/drawing/2014/main" id="{CDF6DBCD-1F2D-40A8-A5F8-A8A93887294C}"/>
              </a:ext>
            </a:extLst>
          </p:cNvPr>
          <p:cNvSpPr txBox="1">
            <a:spLocks/>
          </p:cNvSpPr>
          <p:nvPr/>
        </p:nvSpPr>
        <p:spPr>
          <a:xfrm>
            <a:off x="-3086" y="36829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Identifying the Active Tenant</a:t>
            </a:r>
          </a:p>
        </p:txBody>
      </p:sp>
    </p:spTree>
    <p:extLst>
      <p:ext uri="{BB962C8B-B14F-4D97-AF65-F5344CB8AC3E}">
        <p14:creationId xmlns:p14="http://schemas.microsoft.com/office/powerpoint/2010/main" val="3584004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normAutofit fontScale="90000"/>
          </a:bodyPr>
          <a:lstStyle/>
          <a:p>
            <a:r>
              <a:rPr lang="en-US" dirty="0"/>
              <a:t>Temporarily Disable Multi-Tenancy (Usage)</a:t>
            </a:r>
          </a:p>
        </p:txBody>
      </p:sp>
      <p:pic>
        <p:nvPicPr>
          <p:cNvPr id="3" name="Picture 2">
            <a:extLst>
              <a:ext uri="{FF2B5EF4-FFF2-40B4-BE49-F238E27FC236}">
                <a16:creationId xmlns:a16="http://schemas.microsoft.com/office/drawing/2014/main" id="{0403DE0F-D4B6-4B26-8039-B6FD563BFE2B}"/>
              </a:ext>
            </a:extLst>
          </p:cNvPr>
          <p:cNvPicPr>
            <a:picLocks noChangeAspect="1"/>
          </p:cNvPicPr>
          <p:nvPr/>
        </p:nvPicPr>
        <p:blipFill>
          <a:blip r:embed="rId3"/>
          <a:stretch>
            <a:fillRect/>
          </a:stretch>
        </p:blipFill>
        <p:spPr>
          <a:xfrm>
            <a:off x="609600" y="1459992"/>
            <a:ext cx="9333429" cy="4263833"/>
          </a:xfrm>
          <a:prstGeom prst="rect">
            <a:avLst/>
          </a:prstGeom>
        </p:spPr>
      </p:pic>
      <p:sp>
        <p:nvSpPr>
          <p:cNvPr id="4" name="Rectangle 3">
            <a:extLst>
              <a:ext uri="{FF2B5EF4-FFF2-40B4-BE49-F238E27FC236}">
                <a16:creationId xmlns:a16="http://schemas.microsoft.com/office/drawing/2014/main" id="{7A5592BD-5FD2-4CDF-8329-7697269D773F}"/>
              </a:ext>
            </a:extLst>
          </p:cNvPr>
          <p:cNvSpPr/>
          <p:nvPr/>
        </p:nvSpPr>
        <p:spPr>
          <a:xfrm>
            <a:off x="1196493" y="2911171"/>
            <a:ext cx="8560543" cy="22588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C757F7A-9D99-4768-8D9D-E0B632EBD945}"/>
              </a:ext>
            </a:extLst>
          </p:cNvPr>
          <p:cNvSpPr txBox="1">
            <a:spLocks/>
          </p:cNvSpPr>
          <p:nvPr/>
        </p:nvSpPr>
        <p:spPr>
          <a:xfrm>
            <a:off x="8648479" y="4908932"/>
            <a:ext cx="3390900" cy="1851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Returns book count without </a:t>
            </a:r>
            <a:r>
              <a:rPr lang="en-US" sz="3600" dirty="0" err="1">
                <a:solidFill>
                  <a:srgbClr val="292D33"/>
                </a:solidFill>
                <a:latin typeface="Consolas" panose="020B0609020204030204" pitchFamily="49" charset="0"/>
                <a:ea typeface="Open Sans" panose="020B0606030504020204" pitchFamily="34" charset="0"/>
                <a:cs typeface="Open Sans" panose="020B0606030504020204" pitchFamily="34" charset="0"/>
              </a:rPr>
              <a:t>TenantId</a:t>
            </a: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 filter</a:t>
            </a:r>
          </a:p>
        </p:txBody>
      </p:sp>
      <p:cxnSp>
        <p:nvCxnSpPr>
          <p:cNvPr id="6" name="Straight Arrow Connector 5">
            <a:extLst>
              <a:ext uri="{FF2B5EF4-FFF2-40B4-BE49-F238E27FC236}">
                <a16:creationId xmlns:a16="http://schemas.microsoft.com/office/drawing/2014/main" id="{A3DCC9C4-C6BD-4846-B1A1-857149FD82C0}"/>
              </a:ext>
            </a:extLst>
          </p:cNvPr>
          <p:cNvCxnSpPr>
            <a:cxnSpLocks/>
            <a:stCxn id="4" idx="2"/>
            <a:endCxn id="5" idx="1"/>
          </p:cNvCxnSpPr>
          <p:nvPr/>
        </p:nvCxnSpPr>
        <p:spPr>
          <a:xfrm>
            <a:off x="5476765" y="5170035"/>
            <a:ext cx="3171714" cy="6648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004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1582400" cy="822960"/>
          </a:xfrm>
        </p:spPr>
        <p:txBody>
          <a:bodyPr>
            <a:normAutofit fontScale="90000"/>
          </a:bodyPr>
          <a:lstStyle/>
          <a:p>
            <a:r>
              <a:rPr lang="en-US" dirty="0"/>
              <a:t>Disabling Multi-Tenancy Filter (Implementation)</a:t>
            </a:r>
          </a:p>
        </p:txBody>
      </p:sp>
      <p:grpSp>
        <p:nvGrpSpPr>
          <p:cNvPr id="7" name="Group 6">
            <a:extLst>
              <a:ext uri="{FF2B5EF4-FFF2-40B4-BE49-F238E27FC236}">
                <a16:creationId xmlns:a16="http://schemas.microsoft.com/office/drawing/2014/main" id="{295463C1-1378-487C-BF79-1AF2BEDF5AE6}"/>
              </a:ext>
            </a:extLst>
          </p:cNvPr>
          <p:cNvGrpSpPr/>
          <p:nvPr/>
        </p:nvGrpSpPr>
        <p:grpSpPr>
          <a:xfrm>
            <a:off x="609600" y="1134699"/>
            <a:ext cx="10023257" cy="5589054"/>
            <a:chOff x="960972" y="1002246"/>
            <a:chExt cx="10023257" cy="5589054"/>
          </a:xfrm>
        </p:grpSpPr>
        <p:pic>
          <p:nvPicPr>
            <p:cNvPr id="3" name="Picture 2">
              <a:extLst>
                <a:ext uri="{FF2B5EF4-FFF2-40B4-BE49-F238E27FC236}">
                  <a16:creationId xmlns:a16="http://schemas.microsoft.com/office/drawing/2014/main" id="{E06AF78D-4B85-4A1C-A7CB-0DB7081A7ADA}"/>
                </a:ext>
              </a:extLst>
            </p:cNvPr>
            <p:cNvPicPr>
              <a:picLocks noChangeAspect="1"/>
            </p:cNvPicPr>
            <p:nvPr/>
          </p:nvPicPr>
          <p:blipFill rotWithShape="1">
            <a:blip r:embed="rId3"/>
            <a:srcRect b="13491"/>
            <a:stretch/>
          </p:blipFill>
          <p:spPr>
            <a:xfrm>
              <a:off x="960972" y="1002246"/>
              <a:ext cx="10023257" cy="5589054"/>
            </a:xfrm>
            <a:prstGeom prst="rect">
              <a:avLst/>
            </a:prstGeom>
          </p:spPr>
        </p:pic>
        <p:cxnSp>
          <p:nvCxnSpPr>
            <p:cNvPr id="4" name="Straight Connector 3">
              <a:extLst>
                <a:ext uri="{FF2B5EF4-FFF2-40B4-BE49-F238E27FC236}">
                  <a16:creationId xmlns:a16="http://schemas.microsoft.com/office/drawing/2014/main" id="{954F9952-A80E-41CA-93D9-025EEBD81547}"/>
                </a:ext>
              </a:extLst>
            </p:cNvPr>
            <p:cNvCxnSpPr>
              <a:cxnSpLocks/>
            </p:cNvCxnSpPr>
            <p:nvPr/>
          </p:nvCxnSpPr>
          <p:spPr>
            <a:xfrm>
              <a:off x="2837598" y="2097950"/>
              <a:ext cx="787231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DD80F69-2D51-43F5-81C1-D90C99D2DA80}"/>
                </a:ext>
              </a:extLst>
            </p:cNvPr>
            <p:cNvSpPr/>
            <p:nvPr/>
          </p:nvSpPr>
          <p:spPr>
            <a:xfrm>
              <a:off x="1543050" y="2434590"/>
              <a:ext cx="9166860" cy="2011680"/>
            </a:xfrm>
            <a:prstGeom prst="rect">
              <a:avLst/>
            </a:prstGeom>
            <a:noFill/>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9DF9D62-DC04-499A-A0D2-9C71834F5D6F}"/>
                </a:ext>
              </a:extLst>
            </p:cNvPr>
            <p:cNvCxnSpPr>
              <a:cxnSpLocks/>
            </p:cNvCxnSpPr>
            <p:nvPr/>
          </p:nvCxnSpPr>
          <p:spPr>
            <a:xfrm>
              <a:off x="6910488" y="1370240"/>
              <a:ext cx="325268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098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472955-3930-4F5F-8C14-7417CBA635A8}"/>
              </a:ext>
            </a:extLst>
          </p:cNvPr>
          <p:cNvSpPr>
            <a:spLocks noGrp="1"/>
          </p:cNvSpPr>
          <p:nvPr>
            <p:ph type="title"/>
          </p:nvPr>
        </p:nvSpPr>
        <p:spPr>
          <a:xfrm>
            <a:off x="-3087" y="4753607"/>
            <a:ext cx="12195085" cy="942977"/>
          </a:xfrm>
        </p:spPr>
        <p:txBody>
          <a:bodyPr>
            <a:normAutofit/>
          </a:bodyPr>
          <a:lstStyle/>
          <a:p>
            <a:pPr algn="ctr"/>
            <a:r>
              <a:rPr lang="en-US" sz="5400" b="1" noProof="0" dirty="0">
                <a:solidFill>
                  <a:srgbClr val="292D33"/>
                </a:solidFill>
                <a:latin typeface="Space Grotesk Medium" pitchFamily="2" charset="0"/>
                <a:ea typeface="Euclid Circular B" panose="020B0504000000000000" pitchFamily="34" charset="0"/>
                <a:cs typeface="Space Grotesk Medium" pitchFamily="2" charset="0"/>
              </a:rPr>
              <a:t>Database Migration</a:t>
            </a:r>
          </a:p>
        </p:txBody>
      </p:sp>
      <p:sp>
        <p:nvSpPr>
          <p:cNvPr id="6" name="Title 1">
            <a:extLst>
              <a:ext uri="{FF2B5EF4-FFF2-40B4-BE49-F238E27FC236}">
                <a16:creationId xmlns:a16="http://schemas.microsoft.com/office/drawing/2014/main" id="{B2B5BC65-2009-4690-8A9D-5D90600FDEC0}"/>
              </a:ext>
            </a:extLst>
          </p:cNvPr>
          <p:cNvSpPr txBox="1">
            <a:spLocks/>
          </p:cNvSpPr>
          <p:nvPr/>
        </p:nvSpPr>
        <p:spPr>
          <a:xfrm>
            <a:off x="-3086" y="308863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Changing the Active Tenant</a:t>
            </a:r>
          </a:p>
        </p:txBody>
      </p:sp>
      <p:sp>
        <p:nvSpPr>
          <p:cNvPr id="7" name="Title 1">
            <a:extLst>
              <a:ext uri="{FF2B5EF4-FFF2-40B4-BE49-F238E27FC236}">
                <a16:creationId xmlns:a16="http://schemas.microsoft.com/office/drawing/2014/main" id="{6F5AFCA2-8918-4C5E-9E9E-FF561E803635}"/>
              </a:ext>
            </a:extLst>
          </p:cNvPr>
          <p:cNvSpPr txBox="1">
            <a:spLocks/>
          </p:cNvSpPr>
          <p:nvPr/>
        </p:nvSpPr>
        <p:spPr>
          <a:xfrm>
            <a:off x="-3086" y="2408552"/>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DB Connection String Selection</a:t>
            </a:r>
          </a:p>
        </p:txBody>
      </p:sp>
      <p:sp>
        <p:nvSpPr>
          <p:cNvPr id="8" name="Title 1">
            <a:extLst>
              <a:ext uri="{FF2B5EF4-FFF2-40B4-BE49-F238E27FC236}">
                <a16:creationId xmlns:a16="http://schemas.microsoft.com/office/drawing/2014/main" id="{5555BE79-1EEF-4259-8090-074E4EFFACE4}"/>
              </a:ext>
            </a:extLst>
          </p:cNvPr>
          <p:cNvSpPr txBox="1">
            <a:spLocks/>
          </p:cNvSpPr>
          <p:nvPr/>
        </p:nvSpPr>
        <p:spPr>
          <a:xfrm>
            <a:off x="-3086" y="172846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Set TenantId for New Entities</a:t>
            </a:r>
          </a:p>
        </p:txBody>
      </p:sp>
      <p:sp>
        <p:nvSpPr>
          <p:cNvPr id="9" name="Title 1">
            <a:extLst>
              <a:ext uri="{FF2B5EF4-FFF2-40B4-BE49-F238E27FC236}">
                <a16:creationId xmlns:a16="http://schemas.microsoft.com/office/drawing/2014/main" id="{C1A2C6C4-3835-487A-85E1-84CFEA35973F}"/>
              </a:ext>
            </a:extLst>
          </p:cNvPr>
          <p:cNvSpPr txBox="1">
            <a:spLocks/>
          </p:cNvSpPr>
          <p:nvPr/>
        </p:nvSpPr>
        <p:spPr>
          <a:xfrm>
            <a:off x="-3086" y="1048382"/>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Data Isolation</a:t>
            </a:r>
          </a:p>
        </p:txBody>
      </p:sp>
      <p:sp>
        <p:nvSpPr>
          <p:cNvPr id="10" name="Title 1">
            <a:extLst>
              <a:ext uri="{FF2B5EF4-FFF2-40B4-BE49-F238E27FC236}">
                <a16:creationId xmlns:a16="http://schemas.microsoft.com/office/drawing/2014/main" id="{CDF6DBCD-1F2D-40A8-A5F8-A8A93887294C}"/>
              </a:ext>
            </a:extLst>
          </p:cNvPr>
          <p:cNvSpPr txBox="1">
            <a:spLocks/>
          </p:cNvSpPr>
          <p:nvPr/>
        </p:nvSpPr>
        <p:spPr>
          <a:xfrm>
            <a:off x="-3086" y="36829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Identifying the Active Tenant</a:t>
            </a:r>
          </a:p>
        </p:txBody>
      </p:sp>
      <p:sp>
        <p:nvSpPr>
          <p:cNvPr id="11" name="Title 1">
            <a:extLst>
              <a:ext uri="{FF2B5EF4-FFF2-40B4-BE49-F238E27FC236}">
                <a16:creationId xmlns:a16="http://schemas.microsoft.com/office/drawing/2014/main" id="{BC05776B-CE54-46A5-8D72-C58C9F748D71}"/>
              </a:ext>
            </a:extLst>
          </p:cNvPr>
          <p:cNvSpPr txBox="1">
            <a:spLocks/>
          </p:cNvSpPr>
          <p:nvPr/>
        </p:nvSpPr>
        <p:spPr>
          <a:xfrm>
            <a:off x="0" y="380046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Temporarily Disable Multi-Tenancy</a:t>
            </a:r>
          </a:p>
        </p:txBody>
      </p:sp>
    </p:spTree>
    <p:extLst>
      <p:ext uri="{BB962C8B-B14F-4D97-AF65-F5344CB8AC3E}">
        <p14:creationId xmlns:p14="http://schemas.microsoft.com/office/powerpoint/2010/main" val="1434451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dirty="0"/>
              <a:t>Database Migration</a:t>
            </a:r>
          </a:p>
        </p:txBody>
      </p:sp>
      <p:grpSp>
        <p:nvGrpSpPr>
          <p:cNvPr id="6" name="Group 5">
            <a:extLst>
              <a:ext uri="{FF2B5EF4-FFF2-40B4-BE49-F238E27FC236}">
                <a16:creationId xmlns:a16="http://schemas.microsoft.com/office/drawing/2014/main" id="{2431C705-3058-4D0D-9115-585F8385EA72}"/>
              </a:ext>
            </a:extLst>
          </p:cNvPr>
          <p:cNvGrpSpPr/>
          <p:nvPr/>
        </p:nvGrpSpPr>
        <p:grpSpPr>
          <a:xfrm>
            <a:off x="532753" y="1448943"/>
            <a:ext cx="11292664" cy="4313992"/>
            <a:chOff x="532753" y="1448943"/>
            <a:chExt cx="11292664" cy="4313992"/>
          </a:xfrm>
        </p:grpSpPr>
        <p:sp>
          <p:nvSpPr>
            <p:cNvPr id="3" name="TextBox 2">
              <a:extLst>
                <a:ext uri="{FF2B5EF4-FFF2-40B4-BE49-F238E27FC236}">
                  <a16:creationId xmlns:a16="http://schemas.microsoft.com/office/drawing/2014/main" id="{DD2E2C71-0E24-413F-86D0-2300552F7DB8}"/>
                </a:ext>
              </a:extLst>
            </p:cNvPr>
            <p:cNvSpPr txBox="1"/>
            <p:nvPr/>
          </p:nvSpPr>
          <p:spPr>
            <a:xfrm>
              <a:off x="838200" y="1448943"/>
              <a:ext cx="10641227" cy="1692771"/>
            </a:xfrm>
            <a:prstGeom prst="rect">
              <a:avLst/>
            </a:prstGeom>
            <a:noFill/>
          </p:spPr>
          <p:txBody>
            <a:bodyPr wrap="square">
              <a:spAutoFit/>
            </a:bodyPr>
            <a:lstStyle/>
            <a:p>
              <a:r>
                <a:rPr lang="en-US" sz="2900" b="1" dirty="0">
                  <a:solidFill>
                    <a:srgbClr val="292D33"/>
                  </a:solidFill>
                  <a:latin typeface="Open Sans" panose="020B0606030504020204" pitchFamily="34" charset="0"/>
                  <a:ea typeface="Open Sans" panose="020B0606030504020204" pitchFamily="34" charset="0"/>
                  <a:cs typeface="Open Sans" panose="020B0606030504020204" pitchFamily="34" charset="0"/>
                </a:rPr>
                <a:t>Approach-1: </a:t>
              </a:r>
              <a:r>
                <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Make DB migration with a custom tool</a:t>
              </a:r>
            </a:p>
            <a:p>
              <a:r>
                <a:rPr lang="en-US" sz="2400" dirty="0">
                  <a:solidFill>
                    <a:srgbClr val="00B050"/>
                  </a:solidFill>
                  <a:latin typeface="Open Sans" panose="020B0606030504020204" pitchFamily="34" charset="0"/>
                  <a:ea typeface="Open Sans" panose="020B0606030504020204" pitchFamily="34" charset="0"/>
                  <a:cs typeface="Open Sans" panose="020B0606030504020204" pitchFamily="34" charset="0"/>
                </a:rPr>
                <a:t>😊</a:t>
              </a:r>
              <a:r>
                <a:rPr lang="en-US" sz="28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2400" dirty="0">
                  <a:solidFill>
                    <a:srgbClr val="00B050"/>
                  </a:solidFill>
                  <a:latin typeface="Open Sans" panose="020B0606030504020204" pitchFamily="34" charset="0"/>
                  <a:ea typeface="Open Sans" panose="020B0606030504020204" pitchFamily="34" charset="0"/>
                  <a:cs typeface="Open Sans" panose="020B0606030504020204" pitchFamily="34" charset="0"/>
                </a:rPr>
                <a:t>Easy to implement. All tenants are in the same version</a:t>
              </a:r>
            </a:p>
            <a:p>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 May get too long time for big number of tenants and data.</a:t>
              </a:r>
            </a:p>
            <a:p>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 All tenants wait for all upgrade progress</a:t>
              </a:r>
            </a:p>
          </p:txBody>
        </p:sp>
        <p:sp>
          <p:nvSpPr>
            <p:cNvPr id="4" name="TextBox 3">
              <a:extLst>
                <a:ext uri="{FF2B5EF4-FFF2-40B4-BE49-F238E27FC236}">
                  <a16:creationId xmlns:a16="http://schemas.microsoft.com/office/drawing/2014/main" id="{A6C7B352-ED77-459B-BC21-AAD9CC91BFC9}"/>
                </a:ext>
              </a:extLst>
            </p:cNvPr>
            <p:cNvSpPr txBox="1"/>
            <p:nvPr/>
          </p:nvSpPr>
          <p:spPr>
            <a:xfrm>
              <a:off x="838200" y="4131719"/>
              <a:ext cx="10987217" cy="1631216"/>
            </a:xfrm>
            <a:prstGeom prst="rect">
              <a:avLst/>
            </a:prstGeom>
            <a:noFill/>
          </p:spPr>
          <p:txBody>
            <a:bodyPr wrap="square">
              <a:spAutoFit/>
            </a:bodyPr>
            <a:lstStyle/>
            <a:p>
              <a:r>
                <a:rPr lang="en-US" sz="2900" b="1" dirty="0">
                  <a:solidFill>
                    <a:srgbClr val="292D33"/>
                  </a:solidFill>
                  <a:latin typeface="Open Sans" panose="020B0606030504020204" pitchFamily="34" charset="0"/>
                  <a:ea typeface="Open Sans" panose="020B0606030504020204" pitchFamily="34" charset="0"/>
                  <a:cs typeface="Open Sans" panose="020B0606030504020204" pitchFamily="34" charset="0"/>
                </a:rPr>
                <a:t>Approach-2:</a:t>
              </a:r>
              <a:r>
                <a:rPr lang="en-US" sz="2800" b="1" dirty="0">
                  <a:solidFill>
                    <a:srgbClr val="292D33"/>
                  </a:solidFill>
                  <a:latin typeface="Open Sans" panose="020B0606030504020204" pitchFamily="34" charset="0"/>
                  <a:ea typeface="Open Sans" panose="020B0606030504020204" pitchFamily="34" charset="0"/>
                  <a:cs typeface="Open Sans" panose="020B0606030504020204" pitchFamily="34" charset="0"/>
                </a:rPr>
                <a:t> </a:t>
              </a:r>
              <a:r>
                <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Run migration on first DB access</a:t>
              </a:r>
            </a:p>
            <a:p>
              <a:r>
                <a:rPr lang="en-US" sz="2400" dirty="0">
                  <a:solidFill>
                    <a:srgbClr val="00B050"/>
                  </a:solidFill>
                  <a:latin typeface="Open Sans" panose="020B0606030504020204" pitchFamily="34" charset="0"/>
                  <a:ea typeface="Open Sans" panose="020B0606030504020204" pitchFamily="34" charset="0"/>
                  <a:cs typeface="Open Sans" panose="020B0606030504020204" pitchFamily="34" charset="0"/>
                </a:rPr>
                <a:t>😊 Upgrading is distributed to time. A tenant does not wait for another</a:t>
              </a:r>
            </a:p>
            <a:p>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 First user may wait too much and see timeout exception. </a:t>
              </a:r>
            </a:p>
            <a:p>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 Hard to implement (concurrency problems)!</a:t>
              </a:r>
            </a:p>
          </p:txBody>
        </p:sp>
        <p:cxnSp>
          <p:nvCxnSpPr>
            <p:cNvPr id="5" name="Straight Connector 4">
              <a:extLst>
                <a:ext uri="{FF2B5EF4-FFF2-40B4-BE49-F238E27FC236}">
                  <a16:creationId xmlns:a16="http://schemas.microsoft.com/office/drawing/2014/main" id="{1A011608-2540-4A82-ADE1-B06B123B2098}"/>
                </a:ext>
              </a:extLst>
            </p:cNvPr>
            <p:cNvCxnSpPr>
              <a:cxnSpLocks/>
            </p:cNvCxnSpPr>
            <p:nvPr/>
          </p:nvCxnSpPr>
          <p:spPr>
            <a:xfrm>
              <a:off x="532753" y="3679822"/>
              <a:ext cx="11292664"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4609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dirty="0"/>
              <a:t>Database Migration</a:t>
            </a:r>
          </a:p>
        </p:txBody>
      </p:sp>
      <p:sp>
        <p:nvSpPr>
          <p:cNvPr id="3" name="TextBox 2">
            <a:extLst>
              <a:ext uri="{FF2B5EF4-FFF2-40B4-BE49-F238E27FC236}">
                <a16:creationId xmlns:a16="http://schemas.microsoft.com/office/drawing/2014/main" id="{8155B4D9-C485-4D79-ABFC-55C7C1EFB98C}"/>
              </a:ext>
            </a:extLst>
          </p:cNvPr>
          <p:cNvSpPr txBox="1"/>
          <p:nvPr/>
        </p:nvSpPr>
        <p:spPr>
          <a:xfrm>
            <a:off x="609600" y="1612557"/>
            <a:ext cx="10641227" cy="4401205"/>
          </a:xfrm>
          <a:prstGeom prst="rect">
            <a:avLst/>
          </a:prstGeom>
          <a:noFill/>
        </p:spPr>
        <p:txBody>
          <a:bodyPr wrap="square">
            <a:spAutoFit/>
          </a:bodyPr>
          <a:lstStyle/>
          <a:p>
            <a:r>
              <a:rPr lang="en-US" sz="2800" b="1" dirty="0">
                <a:solidFill>
                  <a:srgbClr val="292D33"/>
                </a:solidFill>
                <a:latin typeface="Open Sans" panose="020B0606030504020204" pitchFamily="34" charset="0"/>
                <a:ea typeface="Open Sans" panose="020B0606030504020204" pitchFamily="34" charset="0"/>
                <a:cs typeface="Open Sans" panose="020B0606030504020204" pitchFamily="34" charset="0"/>
              </a:rPr>
              <a:t>Approach-3: </a:t>
            </a:r>
            <a:r>
              <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Make two types application servers. </a:t>
            </a:r>
          </a:p>
          <a:p>
            <a:endPar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Upgraded tenants use the new application, other tenants use the old application</a:t>
            </a:r>
          </a:p>
          <a:p>
            <a:endParaRPr lang="en-US" sz="2800" dirty="0">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rgbClr val="00B050"/>
                </a:solidFill>
                <a:latin typeface="Open Sans" panose="020B0606030504020204" pitchFamily="34" charset="0"/>
                <a:ea typeface="Open Sans" panose="020B0606030504020204" pitchFamily="34" charset="0"/>
                <a:cs typeface="Open Sans" panose="020B0606030504020204" pitchFamily="34" charset="0"/>
              </a:rPr>
              <a:t>😊 Minimum wait time for a tenant</a:t>
            </a:r>
          </a:p>
          <a:p>
            <a:r>
              <a:rPr lang="en-US" sz="2800" dirty="0">
                <a:solidFill>
                  <a:srgbClr val="00B050"/>
                </a:solidFill>
                <a:latin typeface="Open Sans" panose="020B0606030504020204" pitchFamily="34" charset="0"/>
                <a:ea typeface="Open Sans" panose="020B0606030504020204" pitchFamily="34" charset="0"/>
                <a:cs typeface="Open Sans" panose="020B0606030504020204" pitchFamily="34" charset="0"/>
              </a:rPr>
              <a:t>😊 Upgrading can be scheduled for tenants</a:t>
            </a:r>
          </a:p>
          <a:p>
            <a:r>
              <a:rPr lang="en-US" sz="2800" dirty="0">
                <a:solidFill>
                  <a:srgbClr val="00B050"/>
                </a:solidFill>
                <a:latin typeface="Open Sans" panose="020B0606030504020204" pitchFamily="34" charset="0"/>
                <a:ea typeface="Open Sans" panose="020B0606030504020204" pitchFamily="34" charset="0"/>
                <a:cs typeface="Open Sans" panose="020B0606030504020204" pitchFamily="34" charset="0"/>
              </a:rPr>
              <a:t>😊 Run A/B tests and see bugs before anyone else</a:t>
            </a:r>
          </a:p>
          <a:p>
            <a:r>
              <a:rPr lang="en-US" sz="2800" dirty="0">
                <a:solidFill>
                  <a:srgbClr val="FF0000"/>
                </a:solidFill>
                <a:latin typeface="Open Sans" panose="020B0606030504020204" pitchFamily="34" charset="0"/>
                <a:ea typeface="Open Sans" panose="020B0606030504020204" pitchFamily="34" charset="0"/>
                <a:cs typeface="Open Sans" panose="020B0606030504020204" pitchFamily="34" charset="0"/>
              </a:rPr>
              <a:t>😡 Requires multiple app servers</a:t>
            </a:r>
          </a:p>
          <a:p>
            <a:r>
              <a:rPr lang="en-US" sz="2800" dirty="0">
                <a:solidFill>
                  <a:srgbClr val="FF0000"/>
                </a:solidFill>
                <a:latin typeface="Open Sans" panose="020B0606030504020204" pitchFamily="34" charset="0"/>
                <a:ea typeface="Open Sans" panose="020B0606030504020204" pitchFamily="34" charset="0"/>
                <a:cs typeface="Open Sans" panose="020B0606030504020204" pitchFamily="34" charset="0"/>
              </a:rPr>
              <a:t>😡 Hard to maintain and monitor</a:t>
            </a:r>
            <a:endPar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292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dirty="0"/>
              <a:t>What is Multi-Tenancy?</a:t>
            </a:r>
          </a:p>
        </p:txBody>
      </p:sp>
      <p:sp>
        <p:nvSpPr>
          <p:cNvPr id="4" name="Content Placeholder 2">
            <a:extLst>
              <a:ext uri="{FF2B5EF4-FFF2-40B4-BE49-F238E27FC236}">
                <a16:creationId xmlns:a16="http://schemas.microsoft.com/office/drawing/2014/main" id="{94B34361-7E75-403A-917C-DAF178C85AEF}"/>
              </a:ext>
            </a:extLst>
          </p:cNvPr>
          <p:cNvSpPr>
            <a:spLocks noGrp="1"/>
          </p:cNvSpPr>
          <p:nvPr>
            <p:ph idx="1"/>
          </p:nvPr>
        </p:nvSpPr>
        <p:spPr>
          <a:xfrm>
            <a:off x="609600" y="1846160"/>
            <a:ext cx="11444400" cy="2132715"/>
          </a:xfrm>
          <a:noFill/>
          <a:ln w="25400">
            <a:noFill/>
            <a:prstDash val="dash"/>
          </a:ln>
        </p:spPr>
        <p:style>
          <a:lnRef idx="2">
            <a:schemeClr val="accent3"/>
          </a:lnRef>
          <a:fillRef idx="1">
            <a:schemeClr val="lt1"/>
          </a:fillRef>
          <a:effectRef idx="0">
            <a:schemeClr val="accent3"/>
          </a:effectRef>
          <a:fontRef idx="minor">
            <a:schemeClr val="dk1"/>
          </a:fontRef>
        </p:style>
        <p:txBody>
          <a:bodyPr>
            <a:noAutofit/>
          </a:bodyPr>
          <a:lstStyle/>
          <a:p>
            <a:pPr>
              <a:spcAft>
                <a:spcPts val="1200"/>
              </a:spcAft>
            </a:pPr>
            <a:r>
              <a:rPr lang="en-US" sz="3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common </a:t>
            </a:r>
            <a:r>
              <a:rPr lang="en-US" sz="3200" u="sng"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approach to build SaaS </a:t>
            </a:r>
            <a:r>
              <a:rPr lang="en-US" sz="3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solutions</a:t>
            </a:r>
          </a:p>
          <a:p>
            <a:pPr>
              <a:spcAft>
                <a:spcPts val="1200"/>
              </a:spcAft>
            </a:pPr>
            <a:r>
              <a:rPr lang="en-US" sz="3200" u="sng"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Resources are shared </a:t>
            </a:r>
            <a:r>
              <a:rPr lang="en-US" sz="3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between tenants</a:t>
            </a:r>
          </a:p>
          <a:p>
            <a:pPr>
              <a:spcAft>
                <a:spcPts val="1200"/>
              </a:spcAft>
            </a:pPr>
            <a:r>
              <a:rPr lang="en-US" sz="3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Application </a:t>
            </a:r>
            <a:r>
              <a:rPr lang="en-US" sz="3200" u="sng"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 is isolated</a:t>
            </a:r>
            <a:r>
              <a:rPr lang="en-US" sz="32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3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between tenants</a:t>
            </a:r>
          </a:p>
        </p:txBody>
      </p:sp>
      <p:grpSp>
        <p:nvGrpSpPr>
          <p:cNvPr id="5" name="Group 4">
            <a:extLst>
              <a:ext uri="{FF2B5EF4-FFF2-40B4-BE49-F238E27FC236}">
                <a16:creationId xmlns:a16="http://schemas.microsoft.com/office/drawing/2014/main" id="{E2862204-426C-448B-99B1-9D2019E27653}"/>
              </a:ext>
            </a:extLst>
          </p:cNvPr>
          <p:cNvGrpSpPr/>
          <p:nvPr/>
        </p:nvGrpSpPr>
        <p:grpSpPr>
          <a:xfrm>
            <a:off x="609600" y="4395780"/>
            <a:ext cx="9515945" cy="1435617"/>
            <a:chOff x="1295203" y="2972801"/>
            <a:chExt cx="9515945" cy="1435617"/>
          </a:xfrm>
        </p:grpSpPr>
        <p:sp>
          <p:nvSpPr>
            <p:cNvPr id="6" name="Content Placeholder 2">
              <a:extLst>
                <a:ext uri="{FF2B5EF4-FFF2-40B4-BE49-F238E27FC236}">
                  <a16:creationId xmlns:a16="http://schemas.microsoft.com/office/drawing/2014/main" id="{33D5C6D3-5E58-4D81-9C9C-3626648870D4}"/>
                </a:ext>
              </a:extLst>
            </p:cNvPr>
            <p:cNvSpPr txBox="1">
              <a:spLocks/>
            </p:cNvSpPr>
            <p:nvPr/>
          </p:nvSpPr>
          <p:spPr>
            <a:xfrm>
              <a:off x="3398963" y="3209264"/>
              <a:ext cx="7014516" cy="1030284"/>
            </a:xfrm>
            <a:prstGeom prst="rect">
              <a:avLst/>
            </a:prstGeom>
            <a:noFill/>
            <a:ln w="25400" cap="flat">
              <a:noFill/>
              <a:prstDash val="dash"/>
              <a:miter lim="800000"/>
            </a:ln>
          </p:spPr>
          <p:style>
            <a:lnRef idx="2">
              <a:schemeClr val="accent3"/>
            </a:lnRef>
            <a:fillRef idx="1">
              <a:schemeClr val="lt1"/>
            </a:fillRef>
            <a:effectRef idx="0">
              <a:schemeClr val="accent3"/>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Tenants</a:t>
              </a: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Our clients, using the service</a:t>
              </a:r>
            </a:p>
            <a:p>
              <a:pPr>
                <a:buFont typeface="Wingdings" panose="05000000000000000000" pitchFamily="2" charset="2"/>
                <a:buChar char="§"/>
              </a:pPr>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Host</a:t>
              </a: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Service provider</a:t>
              </a:r>
            </a:p>
          </p:txBody>
        </p:sp>
        <p:sp>
          <p:nvSpPr>
            <p:cNvPr id="7" name="TextBox 6">
              <a:extLst>
                <a:ext uri="{FF2B5EF4-FFF2-40B4-BE49-F238E27FC236}">
                  <a16:creationId xmlns:a16="http://schemas.microsoft.com/office/drawing/2014/main" id="{FBE6C9E6-0DA9-4593-9A42-0586CAF27297}"/>
                </a:ext>
              </a:extLst>
            </p:cNvPr>
            <p:cNvSpPr txBox="1"/>
            <p:nvPr/>
          </p:nvSpPr>
          <p:spPr>
            <a:xfrm>
              <a:off x="1295203" y="3377320"/>
              <a:ext cx="1403516" cy="523220"/>
            </a:xfrm>
            <a:prstGeom prst="rect">
              <a:avLst/>
            </a:prstGeom>
            <a:noFill/>
          </p:spPr>
          <p:txBody>
            <a:bodyPr wrap="square">
              <a:spAutoFit/>
            </a:bodyPr>
            <a:lstStyle/>
            <a:p>
              <a:r>
                <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Parties</a:t>
              </a:r>
            </a:p>
          </p:txBody>
        </p:sp>
        <p:grpSp>
          <p:nvGrpSpPr>
            <p:cNvPr id="8" name="Group 7">
              <a:extLst>
                <a:ext uri="{FF2B5EF4-FFF2-40B4-BE49-F238E27FC236}">
                  <a16:creationId xmlns:a16="http://schemas.microsoft.com/office/drawing/2014/main" id="{914E48A8-4375-42EB-9495-E867BD389509}"/>
                </a:ext>
              </a:extLst>
            </p:cNvPr>
            <p:cNvGrpSpPr/>
            <p:nvPr/>
          </p:nvGrpSpPr>
          <p:grpSpPr>
            <a:xfrm>
              <a:off x="2986294" y="2972801"/>
              <a:ext cx="7824854" cy="1435617"/>
              <a:chOff x="2545490" y="3008865"/>
              <a:chExt cx="7824854" cy="1435617"/>
            </a:xfrm>
          </p:grpSpPr>
          <p:sp>
            <p:nvSpPr>
              <p:cNvPr id="9" name="Left Brace 8">
                <a:extLst>
                  <a:ext uri="{FF2B5EF4-FFF2-40B4-BE49-F238E27FC236}">
                    <a16:creationId xmlns:a16="http://schemas.microsoft.com/office/drawing/2014/main" id="{524DC641-CC5F-4563-A714-1B67DE926413}"/>
                  </a:ext>
                </a:extLst>
              </p:cNvPr>
              <p:cNvSpPr/>
              <p:nvPr/>
            </p:nvSpPr>
            <p:spPr>
              <a:xfrm flipH="1">
                <a:off x="9804419" y="3008866"/>
                <a:ext cx="278350" cy="1435616"/>
              </a:xfrm>
              <a:prstGeom prst="leftBrace">
                <a:avLst>
                  <a:gd name="adj1" fmla="val 27987"/>
                  <a:gd name="adj2" fmla="val 48206"/>
                </a:avLst>
              </a:prstGeom>
              <a:ln w="571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50000"/>
                    </a:schemeClr>
                  </a:solidFill>
                </a:endParaRPr>
              </a:p>
            </p:txBody>
          </p:sp>
          <p:cxnSp>
            <p:nvCxnSpPr>
              <p:cNvPr id="10" name="Straight Connector 9">
                <a:extLst>
                  <a:ext uri="{FF2B5EF4-FFF2-40B4-BE49-F238E27FC236}">
                    <a16:creationId xmlns:a16="http://schemas.microsoft.com/office/drawing/2014/main" id="{48ED3E7C-8F19-4A98-BF66-31B388EE4B7C}"/>
                  </a:ext>
                </a:extLst>
              </p:cNvPr>
              <p:cNvCxnSpPr>
                <a:cxnSpLocks/>
                <a:endCxn id="9" idx="0"/>
              </p:cNvCxnSpPr>
              <p:nvPr/>
            </p:nvCxnSpPr>
            <p:spPr>
              <a:xfrm>
                <a:off x="2833816" y="3008865"/>
                <a:ext cx="6970603" cy="1"/>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CAA82BD-1361-4C3B-B539-85D18969DC6A}"/>
                  </a:ext>
                </a:extLst>
              </p:cNvPr>
              <p:cNvSpPr/>
              <p:nvPr/>
            </p:nvSpPr>
            <p:spPr>
              <a:xfrm>
                <a:off x="2545490" y="3008865"/>
                <a:ext cx="300569" cy="1435616"/>
              </a:xfrm>
              <a:prstGeom prst="leftBrace">
                <a:avLst>
                  <a:gd name="adj1" fmla="val 54421"/>
                  <a:gd name="adj2" fmla="val 47357"/>
                </a:avLst>
              </a:prstGeom>
              <a:ln w="571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50000"/>
                    </a:schemeClr>
                  </a:solidFill>
                </a:endParaRPr>
              </a:p>
            </p:txBody>
          </p:sp>
          <p:cxnSp>
            <p:nvCxnSpPr>
              <p:cNvPr id="12" name="Straight Connector 11">
                <a:extLst>
                  <a:ext uri="{FF2B5EF4-FFF2-40B4-BE49-F238E27FC236}">
                    <a16:creationId xmlns:a16="http://schemas.microsoft.com/office/drawing/2014/main" id="{0BFAB6E6-57BD-48A9-B6B6-615C46A99596}"/>
                  </a:ext>
                </a:extLst>
              </p:cNvPr>
              <p:cNvCxnSpPr>
                <a:cxnSpLocks/>
                <a:endCxn id="9" idx="2"/>
              </p:cNvCxnSpPr>
              <p:nvPr/>
            </p:nvCxnSpPr>
            <p:spPr>
              <a:xfrm>
                <a:off x="2821458" y="4444481"/>
                <a:ext cx="6982961" cy="1"/>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3BF64B-22E2-4998-9C0A-69832B3E4622}"/>
                  </a:ext>
                </a:extLst>
              </p:cNvPr>
              <p:cNvCxnSpPr>
                <a:cxnSpLocks/>
              </p:cNvCxnSpPr>
              <p:nvPr/>
            </p:nvCxnSpPr>
            <p:spPr>
              <a:xfrm flipV="1">
                <a:off x="9942533" y="3139440"/>
                <a:ext cx="0" cy="124206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7480177-7C6B-4EB2-B2F5-49929954C950}"/>
                  </a:ext>
                </a:extLst>
              </p:cNvPr>
              <p:cNvSpPr/>
              <p:nvPr/>
            </p:nvSpPr>
            <p:spPr>
              <a:xfrm>
                <a:off x="9972675" y="3429000"/>
                <a:ext cx="397669" cy="571500"/>
              </a:xfrm>
              <a:prstGeom prst="rect">
                <a:avLst/>
              </a:prstGeom>
              <a:solidFill>
                <a:srgbClr val="F4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50000"/>
                    </a:schemeClr>
                  </a:solidFill>
                </a:endParaRPr>
              </a:p>
            </p:txBody>
          </p:sp>
        </p:grpSp>
      </p:grpSp>
    </p:spTree>
    <p:extLst>
      <p:ext uri="{BB962C8B-B14F-4D97-AF65-F5344CB8AC3E}">
        <p14:creationId xmlns:p14="http://schemas.microsoft.com/office/powerpoint/2010/main" val="1083846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0817A18-1D67-435B-9D07-74A1B67D645F}"/>
              </a:ext>
            </a:extLst>
          </p:cNvPr>
          <p:cNvSpPr>
            <a:spLocks noGrp="1"/>
          </p:cNvSpPr>
          <p:nvPr>
            <p:ph type="title"/>
          </p:nvPr>
        </p:nvSpPr>
        <p:spPr>
          <a:xfrm>
            <a:off x="478527" y="620597"/>
            <a:ext cx="6099895" cy="859171"/>
          </a:xfrm>
        </p:spPr>
        <p:txBody>
          <a:bodyPr>
            <a:normAutofit fontScale="90000"/>
          </a:bodyPr>
          <a:lstStyle/>
          <a:p>
            <a:r>
              <a:rPr lang="en-US" noProof="0" dirty="0">
                <a:solidFill>
                  <a:srgbClr val="7030A0"/>
                </a:solidFill>
                <a:latin typeface="Space Grotesk Medium" pitchFamily="2" charset="0"/>
                <a:ea typeface="Euclid Circular B" panose="020B0504000000000000" pitchFamily="34" charset="0"/>
                <a:cs typeface="Space Grotesk Medium" pitchFamily="2" charset="0"/>
              </a:rPr>
              <a:t>Thank you for listening </a:t>
            </a:r>
          </a:p>
        </p:txBody>
      </p:sp>
      <p:grpSp>
        <p:nvGrpSpPr>
          <p:cNvPr id="13" name="Group 12">
            <a:extLst>
              <a:ext uri="{FF2B5EF4-FFF2-40B4-BE49-F238E27FC236}">
                <a16:creationId xmlns:a16="http://schemas.microsoft.com/office/drawing/2014/main" id="{E61013F1-941B-4818-85D2-62C354652B83}"/>
              </a:ext>
            </a:extLst>
          </p:cNvPr>
          <p:cNvGrpSpPr/>
          <p:nvPr/>
        </p:nvGrpSpPr>
        <p:grpSpPr>
          <a:xfrm>
            <a:off x="466005" y="2196980"/>
            <a:ext cx="7378277" cy="3601333"/>
            <a:chOff x="915134" y="1844520"/>
            <a:chExt cx="7378277" cy="3601333"/>
          </a:xfrm>
        </p:grpSpPr>
        <p:sp>
          <p:nvSpPr>
            <p:cNvPr id="14" name="TextBox 13">
              <a:extLst>
                <a:ext uri="{FF2B5EF4-FFF2-40B4-BE49-F238E27FC236}">
                  <a16:creationId xmlns:a16="http://schemas.microsoft.com/office/drawing/2014/main" id="{C3BC2B7C-D3B6-4486-91A1-78DB67C38375}"/>
                </a:ext>
              </a:extLst>
            </p:cNvPr>
            <p:cNvSpPr txBox="1"/>
            <p:nvPr/>
          </p:nvSpPr>
          <p:spPr>
            <a:xfrm>
              <a:off x="1568464" y="4707189"/>
              <a:ext cx="6724947" cy="738664"/>
            </a:xfrm>
            <a:prstGeom prst="rect">
              <a:avLst/>
            </a:prstGeom>
            <a:noFill/>
          </p:spPr>
          <p:txBody>
            <a:bodyPr wrap="square">
              <a:spAutoFit/>
            </a:bodyPr>
            <a:lstStyle/>
            <a:p>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Download this presentation:</a:t>
              </a:r>
            </a:p>
            <a:p>
              <a:r>
                <a:rPr lang="en-US" sz="2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https://github.com/ebicoglu/presentations</a:t>
              </a:r>
              <a:endParaRPr lang="en-US" sz="1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5" name="Group 14">
              <a:extLst>
                <a:ext uri="{FF2B5EF4-FFF2-40B4-BE49-F238E27FC236}">
                  <a16:creationId xmlns:a16="http://schemas.microsoft.com/office/drawing/2014/main" id="{5DE4A372-7AF6-4999-A168-50815EBC4A31}"/>
                </a:ext>
              </a:extLst>
            </p:cNvPr>
            <p:cNvGrpSpPr/>
            <p:nvPr/>
          </p:nvGrpSpPr>
          <p:grpSpPr>
            <a:xfrm>
              <a:off x="927656" y="1844520"/>
              <a:ext cx="6532687" cy="2485184"/>
              <a:chOff x="914956" y="1895258"/>
              <a:chExt cx="6086539" cy="2485184"/>
            </a:xfrm>
          </p:grpSpPr>
          <p:pic>
            <p:nvPicPr>
              <p:cNvPr id="17" name="Picture 16">
                <a:extLst>
                  <a:ext uri="{FF2B5EF4-FFF2-40B4-BE49-F238E27FC236}">
                    <a16:creationId xmlns:a16="http://schemas.microsoft.com/office/drawing/2014/main" id="{61F74299-7C85-4EF9-BE6D-E0E045E7C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528330" cy="540000"/>
              </a:xfrm>
              <a:prstGeom prst="rect">
                <a:avLst/>
              </a:prstGeom>
            </p:spPr>
          </p:pic>
          <p:pic>
            <p:nvPicPr>
              <p:cNvPr id="18" name="Picture 17">
                <a:extLst>
                  <a:ext uri="{FF2B5EF4-FFF2-40B4-BE49-F238E27FC236}">
                    <a16:creationId xmlns:a16="http://schemas.microsoft.com/office/drawing/2014/main" id="{F0857646-0B0B-4948-BC48-1335DEBA1A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834253"/>
                <a:ext cx="540000" cy="540000"/>
              </a:xfrm>
              <a:prstGeom prst="rect">
                <a:avLst/>
              </a:prstGeom>
            </p:spPr>
          </p:pic>
          <p:pic>
            <p:nvPicPr>
              <p:cNvPr id="19" name="Graphic 18">
                <a:extLst>
                  <a:ext uri="{FF2B5EF4-FFF2-40B4-BE49-F238E27FC236}">
                    <a16:creationId xmlns:a16="http://schemas.microsoft.com/office/drawing/2014/main" id="{56508ED2-04E7-4551-8876-41B8139294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824069"/>
                <a:ext cx="540000" cy="540000"/>
              </a:xfrm>
              <a:prstGeom prst="rect">
                <a:avLst/>
              </a:prstGeom>
            </p:spPr>
          </p:pic>
          <p:sp>
            <p:nvSpPr>
              <p:cNvPr id="20" name="Content Placeholder 2">
                <a:extLst>
                  <a:ext uri="{FF2B5EF4-FFF2-40B4-BE49-F238E27FC236}">
                    <a16:creationId xmlns:a16="http://schemas.microsoft.com/office/drawing/2014/main" id="{F8C6AEC8-E6F3-477E-B82C-66805A7705AD}"/>
                  </a:ext>
                </a:extLst>
              </p:cNvPr>
              <p:cNvSpPr txBox="1">
                <a:spLocks/>
              </p:cNvSpPr>
              <p:nvPr/>
            </p:nvSpPr>
            <p:spPr>
              <a:xfrm>
                <a:off x="1512000" y="1924332"/>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https://twitter.com/</a:t>
                </a:r>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alperebicoglu</a:t>
                </a: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endParaRPr>
              </a:p>
            </p:txBody>
          </p:sp>
          <p:sp>
            <p:nvSpPr>
              <p:cNvPr id="21" name="Content Placeholder 2">
                <a:extLst>
                  <a:ext uri="{FF2B5EF4-FFF2-40B4-BE49-F238E27FC236}">
                    <a16:creationId xmlns:a16="http://schemas.microsoft.com/office/drawing/2014/main" id="{15631CCC-A572-478F-BB9B-B5C53A45202C}"/>
                  </a:ext>
                </a:extLst>
              </p:cNvPr>
              <p:cNvSpPr txBox="1">
                <a:spLocks/>
              </p:cNvSpPr>
              <p:nvPr/>
            </p:nvSpPr>
            <p:spPr>
              <a:xfrm>
                <a:off x="1512000" y="384044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https://medium.com</a:t>
                </a:r>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/@alperonline</a:t>
                </a:r>
              </a:p>
            </p:txBody>
          </p:sp>
          <p:sp>
            <p:nvSpPr>
              <p:cNvPr id="22" name="Content Placeholder 2">
                <a:extLst>
                  <a:ext uri="{FF2B5EF4-FFF2-40B4-BE49-F238E27FC236}">
                    <a16:creationId xmlns:a16="http://schemas.microsoft.com/office/drawing/2014/main" id="{B2BA0856-5915-476A-8204-1230F6236E66}"/>
                  </a:ext>
                </a:extLst>
              </p:cNvPr>
              <p:cNvSpPr txBox="1">
                <a:spLocks/>
              </p:cNvSpPr>
              <p:nvPr/>
            </p:nvSpPr>
            <p:spPr>
              <a:xfrm>
                <a:off x="1512000" y="288238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https://github.com/</a:t>
                </a:r>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ebicoglu</a:t>
                </a:r>
                <a:endPar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endParaRPr>
              </a:p>
            </p:txBody>
          </p:sp>
        </p:grpSp>
        <p:pic>
          <p:nvPicPr>
            <p:cNvPr id="16" name="Picture 15">
              <a:extLst>
                <a:ext uri="{FF2B5EF4-FFF2-40B4-BE49-F238E27FC236}">
                  <a16:creationId xmlns:a16="http://schemas.microsoft.com/office/drawing/2014/main" id="{3C9580CF-D280-49C3-BE08-DAE64264F2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134" y="4786731"/>
              <a:ext cx="579579" cy="579579"/>
            </a:xfrm>
            <a:prstGeom prst="rect">
              <a:avLst/>
            </a:prstGeom>
          </p:spPr>
        </p:pic>
      </p:grpSp>
      <p:grpSp>
        <p:nvGrpSpPr>
          <p:cNvPr id="33" name="Group 32">
            <a:extLst>
              <a:ext uri="{FF2B5EF4-FFF2-40B4-BE49-F238E27FC236}">
                <a16:creationId xmlns:a16="http://schemas.microsoft.com/office/drawing/2014/main" id="{FD648DC7-6558-4643-9243-E0CDAC55C6B7}"/>
              </a:ext>
            </a:extLst>
          </p:cNvPr>
          <p:cNvGrpSpPr/>
          <p:nvPr/>
        </p:nvGrpSpPr>
        <p:grpSpPr>
          <a:xfrm>
            <a:off x="8493045" y="810002"/>
            <a:ext cx="3646568" cy="4861376"/>
            <a:chOff x="8406392" y="914100"/>
            <a:chExt cx="3646568" cy="4861376"/>
          </a:xfrm>
        </p:grpSpPr>
        <p:pic>
          <p:nvPicPr>
            <p:cNvPr id="23" name="Resim 6">
              <a:extLst>
                <a:ext uri="{FF2B5EF4-FFF2-40B4-BE49-F238E27FC236}">
                  <a16:creationId xmlns:a16="http://schemas.microsoft.com/office/drawing/2014/main" id="{6D31D520-F4AD-4EE4-A54E-BA482ED8AD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26113" y="914100"/>
              <a:ext cx="1807127" cy="2623908"/>
            </a:xfrm>
            <a:prstGeom prst="rect">
              <a:avLst/>
            </a:prstGeom>
          </p:spPr>
        </p:pic>
        <p:sp>
          <p:nvSpPr>
            <p:cNvPr id="24" name="TextBox 23">
              <a:extLst>
                <a:ext uri="{FF2B5EF4-FFF2-40B4-BE49-F238E27FC236}">
                  <a16:creationId xmlns:a16="http://schemas.microsoft.com/office/drawing/2014/main" id="{CFBF9322-D51D-4269-8DC1-5223D12D6DE1}"/>
                </a:ext>
              </a:extLst>
            </p:cNvPr>
            <p:cNvSpPr txBox="1"/>
            <p:nvPr/>
          </p:nvSpPr>
          <p:spPr>
            <a:xfrm>
              <a:off x="8406392" y="3267067"/>
              <a:ext cx="3646568" cy="1569660"/>
            </a:xfrm>
            <a:prstGeom prst="rect">
              <a:avLst/>
            </a:prstGeom>
            <a:noFill/>
          </p:spPr>
          <p:txBody>
            <a:bodyPr wrap="square">
              <a:spAutoFit/>
            </a:bodyPr>
            <a:lstStyle/>
            <a:p>
              <a:pPr algn="ctr"/>
              <a:r>
                <a:rPr lang="en-US" sz="3200" b="1" dirty="0">
                  <a:solidFill>
                    <a:srgbClr val="292D33"/>
                  </a:solidFill>
                  <a:latin typeface="Open Sans" panose="020B0606030504020204" pitchFamily="34" charset="0"/>
                  <a:ea typeface="Open Sans" panose="020B0606030504020204" pitchFamily="34" charset="0"/>
                  <a:cs typeface="Open Sans" panose="020B0606030504020204" pitchFamily="34" charset="0"/>
                </a:rPr>
                <a:t>o</a:t>
              </a:r>
              <a:r>
                <a:rPr lang="en-US" sz="3200" b="1" dirty="0">
                  <a:solidFill>
                    <a:srgbClr val="292D33"/>
                  </a:solidFill>
                  <a:effectLst/>
                  <a:latin typeface="Open Sans" panose="020B0606030504020204" pitchFamily="34" charset="0"/>
                  <a:ea typeface="Open Sans" panose="020B0606030504020204" pitchFamily="34" charset="0"/>
                  <a:cs typeface="Open Sans" panose="020B0606030504020204" pitchFamily="34" charset="0"/>
                </a:rPr>
                <a:t>pen-source</a:t>
              </a:r>
              <a:r>
                <a:rPr lang="en-US" sz="3200" dirty="0">
                  <a:solidFill>
                    <a:srgbClr val="292D33"/>
                  </a:solidFill>
                  <a:effectLst/>
                  <a:latin typeface="Open Sans" panose="020B0606030504020204" pitchFamily="34" charset="0"/>
                  <a:ea typeface="Open Sans" panose="020B0606030504020204" pitchFamily="34" charset="0"/>
                  <a:cs typeface="Open Sans" panose="020B0606030504020204" pitchFamily="34" charset="0"/>
                </a:rPr>
                <a:t> </a:t>
              </a:r>
              <a:br>
                <a:rPr lang="en-US" sz="3200" dirty="0">
                  <a:solidFill>
                    <a:srgbClr val="292D33"/>
                  </a:solidFill>
                  <a:effectLst/>
                  <a:latin typeface="Open Sans" panose="020B0606030504020204" pitchFamily="34" charset="0"/>
                  <a:ea typeface="Open Sans" panose="020B0606030504020204" pitchFamily="34" charset="0"/>
                  <a:cs typeface="Open Sans" panose="020B0606030504020204" pitchFamily="34" charset="0"/>
                </a:rPr>
              </a:br>
              <a:r>
                <a:rPr lang="en-US" sz="3200" dirty="0">
                  <a:solidFill>
                    <a:srgbClr val="292D33"/>
                  </a:solidFill>
                  <a:effectLst/>
                  <a:latin typeface="Open Sans" panose="020B0606030504020204" pitchFamily="34" charset="0"/>
                  <a:ea typeface="Open Sans" panose="020B0606030504020204" pitchFamily="34" charset="0"/>
                  <a:cs typeface="Open Sans" panose="020B0606030504020204" pitchFamily="34" charset="0"/>
                </a:rPr>
                <a:t>web application </a:t>
              </a:r>
            </a:p>
            <a:p>
              <a:pPr algn="ctr"/>
              <a:r>
                <a:rPr lang="en-US" sz="3200" dirty="0">
                  <a:solidFill>
                    <a:srgbClr val="9F4AA5"/>
                  </a:solidFill>
                  <a:effectLst/>
                  <a:latin typeface="Open Sans" panose="020B0606030504020204" pitchFamily="34" charset="0"/>
                  <a:ea typeface="Open Sans" panose="020B0606030504020204" pitchFamily="34" charset="0"/>
                  <a:cs typeface="Open Sans" panose="020B0606030504020204" pitchFamily="34" charset="0"/>
                </a:rPr>
                <a:t>fra</a:t>
              </a:r>
              <a:r>
                <a:rPr lang="en-US" sz="3200" dirty="0">
                  <a:solidFill>
                    <a:srgbClr val="AD58B4"/>
                  </a:solidFill>
                  <a:effectLst/>
                  <a:latin typeface="Open Sans" panose="020B0606030504020204" pitchFamily="34" charset="0"/>
                  <a:ea typeface="Open Sans" panose="020B0606030504020204" pitchFamily="34" charset="0"/>
                  <a:cs typeface="Open Sans" panose="020B0606030504020204" pitchFamily="34" charset="0"/>
                </a:rPr>
                <a:t>me</a:t>
              </a:r>
              <a:r>
                <a:rPr lang="en-US" sz="3200" dirty="0">
                  <a:solidFill>
                    <a:srgbClr val="874EAF"/>
                  </a:solidFill>
                  <a:effectLst/>
                  <a:latin typeface="Open Sans" panose="020B0606030504020204" pitchFamily="34" charset="0"/>
                  <a:ea typeface="Open Sans" panose="020B0606030504020204" pitchFamily="34" charset="0"/>
                  <a:cs typeface="Open Sans" panose="020B0606030504020204" pitchFamily="34" charset="0"/>
                </a:rPr>
                <a:t>w</a:t>
              </a:r>
              <a:r>
                <a:rPr lang="en-US" sz="3200" dirty="0">
                  <a:solidFill>
                    <a:srgbClr val="7552B8"/>
                  </a:solidFill>
                  <a:effectLst/>
                  <a:latin typeface="Open Sans" panose="020B0606030504020204" pitchFamily="34" charset="0"/>
                  <a:ea typeface="Open Sans" panose="020B0606030504020204" pitchFamily="34" charset="0"/>
                  <a:cs typeface="Open Sans" panose="020B0606030504020204" pitchFamily="34" charset="0"/>
                </a:rPr>
                <a:t>o</a:t>
              </a:r>
              <a:r>
                <a:rPr lang="en-US" sz="3200" dirty="0">
                  <a:solidFill>
                    <a:srgbClr val="7154BA"/>
                  </a:solidFill>
                  <a:effectLst/>
                  <a:latin typeface="Open Sans" panose="020B0606030504020204" pitchFamily="34" charset="0"/>
                  <a:ea typeface="Open Sans" panose="020B0606030504020204" pitchFamily="34" charset="0"/>
                  <a:cs typeface="Open Sans" panose="020B0606030504020204" pitchFamily="34" charset="0"/>
                </a:rPr>
                <a:t>r</a:t>
              </a:r>
              <a:r>
                <a:rPr lang="en-US" sz="3200" dirty="0">
                  <a:solidFill>
                    <a:srgbClr val="6855BF"/>
                  </a:solidFill>
                  <a:effectLst/>
                  <a:latin typeface="Open Sans" panose="020B0606030504020204" pitchFamily="34" charset="0"/>
                  <a:ea typeface="Open Sans" panose="020B0606030504020204" pitchFamily="34" charset="0"/>
                  <a:cs typeface="Open Sans" panose="020B0606030504020204" pitchFamily="34" charset="0"/>
                </a:rPr>
                <a:t>k</a:t>
              </a:r>
            </a:p>
          </p:txBody>
        </p:sp>
        <p:sp>
          <p:nvSpPr>
            <p:cNvPr id="25" name="TextBox 24">
              <a:extLst>
                <a:ext uri="{FF2B5EF4-FFF2-40B4-BE49-F238E27FC236}">
                  <a16:creationId xmlns:a16="http://schemas.microsoft.com/office/drawing/2014/main" id="{C18A8A08-CB81-403A-A7E0-EE75873E6058}"/>
                </a:ext>
              </a:extLst>
            </p:cNvPr>
            <p:cNvSpPr txBox="1"/>
            <p:nvPr/>
          </p:nvSpPr>
          <p:spPr>
            <a:xfrm>
              <a:off x="8681633" y="5190701"/>
              <a:ext cx="3096085" cy="584775"/>
            </a:xfrm>
            <a:prstGeom prst="rect">
              <a:avLst/>
            </a:prstGeom>
            <a:noFill/>
          </p:spPr>
          <p:txBody>
            <a:bodyPr wrap="square">
              <a:spAutoFit/>
            </a:bodyPr>
            <a:lstStyle/>
            <a:p>
              <a:pPr algn="ctr"/>
              <a:r>
                <a:rPr lang="en-US" sz="3200" dirty="0">
                  <a:solidFill>
                    <a:srgbClr val="292D33"/>
                  </a:solidFill>
                  <a:latin typeface="Open Sans" panose="020B0606030504020204" pitchFamily="34" charset="0"/>
                  <a:ea typeface="Open Sans" panose="020B0606030504020204" pitchFamily="34" charset="0"/>
                  <a:cs typeface="Open Sans" panose="020B0606030504020204" pitchFamily="34" charset="0"/>
                </a:rPr>
                <a:t>https://abp.io</a:t>
              </a:r>
            </a:p>
          </p:txBody>
        </p:sp>
      </p:grpSp>
      <p:cxnSp>
        <p:nvCxnSpPr>
          <p:cNvPr id="32" name="Straight Connector 31">
            <a:extLst>
              <a:ext uri="{FF2B5EF4-FFF2-40B4-BE49-F238E27FC236}">
                <a16:creationId xmlns:a16="http://schemas.microsoft.com/office/drawing/2014/main" id="{95C32ABC-CDBF-428F-83C2-278229DA3847}"/>
              </a:ext>
            </a:extLst>
          </p:cNvPr>
          <p:cNvCxnSpPr/>
          <p:nvPr/>
        </p:nvCxnSpPr>
        <p:spPr>
          <a:xfrm>
            <a:off x="8168663" y="706621"/>
            <a:ext cx="0" cy="5662773"/>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09BB16B-D460-4F97-A21A-1A9688A20791}"/>
              </a:ext>
            </a:extLst>
          </p:cNvPr>
          <p:cNvCxnSpPr>
            <a:cxnSpLocks/>
          </p:cNvCxnSpPr>
          <p:nvPr/>
        </p:nvCxnSpPr>
        <p:spPr>
          <a:xfrm flipH="1">
            <a:off x="8493045" y="4868991"/>
            <a:ext cx="3470355" cy="0"/>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46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b="1" dirty="0"/>
              <a:t>Advantages</a:t>
            </a:r>
            <a:r>
              <a:rPr lang="en-US" dirty="0"/>
              <a:t> of Multi-Tenancy</a:t>
            </a:r>
          </a:p>
        </p:txBody>
      </p:sp>
      <p:sp>
        <p:nvSpPr>
          <p:cNvPr id="6" name="Content Placeholder 2">
            <a:extLst>
              <a:ext uri="{FF2B5EF4-FFF2-40B4-BE49-F238E27FC236}">
                <a16:creationId xmlns:a16="http://schemas.microsoft.com/office/drawing/2014/main" id="{BEC89C61-ED54-4B32-9FB3-1AD9EDD80843}"/>
              </a:ext>
            </a:extLst>
          </p:cNvPr>
          <p:cNvSpPr>
            <a:spLocks noGrp="1"/>
          </p:cNvSpPr>
          <p:nvPr>
            <p:ph idx="1"/>
          </p:nvPr>
        </p:nvSpPr>
        <p:spPr>
          <a:xfrm>
            <a:off x="609600" y="2081574"/>
            <a:ext cx="11444400" cy="3657374"/>
          </a:xfrm>
          <a:noFill/>
          <a:ln w="25400">
            <a:noFill/>
            <a:prstDash val="dash"/>
          </a:ln>
        </p:spPr>
        <p:style>
          <a:lnRef idx="2">
            <a:schemeClr val="accent3"/>
          </a:lnRef>
          <a:fillRef idx="1">
            <a:schemeClr val="lt1"/>
          </a:fillRef>
          <a:effectRef idx="0">
            <a:schemeClr val="accent3"/>
          </a:effectRef>
          <a:fontRef idx="minor">
            <a:schemeClr val="dk1"/>
          </a:fontRef>
        </p:style>
        <p:txBody>
          <a:bodyPr>
            <a:noAutofit/>
          </a:bodyPr>
          <a:lstStyle/>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Cost efficiency — max utilization</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Consistent user experience</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Ease of maintenance</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Scalability</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Rapid deployment for new users</a:t>
            </a:r>
            <a:endParaRPr lang="en-US"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017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b="1" dirty="0"/>
              <a:t>Challenges</a:t>
            </a:r>
            <a:r>
              <a:rPr lang="en-US" dirty="0"/>
              <a:t> of Multi-Tenancy</a:t>
            </a:r>
          </a:p>
        </p:txBody>
      </p:sp>
      <p:sp>
        <p:nvSpPr>
          <p:cNvPr id="6" name="Content Placeholder 2">
            <a:extLst>
              <a:ext uri="{FF2B5EF4-FFF2-40B4-BE49-F238E27FC236}">
                <a16:creationId xmlns:a16="http://schemas.microsoft.com/office/drawing/2014/main" id="{BEC89C61-ED54-4B32-9FB3-1AD9EDD80843}"/>
              </a:ext>
            </a:extLst>
          </p:cNvPr>
          <p:cNvSpPr>
            <a:spLocks noGrp="1"/>
          </p:cNvSpPr>
          <p:nvPr>
            <p:ph idx="1"/>
          </p:nvPr>
        </p:nvSpPr>
        <p:spPr>
          <a:xfrm>
            <a:off x="609600" y="2081574"/>
            <a:ext cx="11444400" cy="3657374"/>
          </a:xfrm>
          <a:noFill/>
          <a:ln w="25400">
            <a:noFill/>
            <a:prstDash val="dash"/>
          </a:ln>
        </p:spPr>
        <p:style>
          <a:lnRef idx="2">
            <a:schemeClr val="accent3"/>
          </a:lnRef>
          <a:fillRef idx="1">
            <a:schemeClr val="lt1"/>
          </a:fillRef>
          <a:effectRef idx="0">
            <a:schemeClr val="accent3"/>
          </a:effectRef>
          <a:fontRef idx="minor">
            <a:schemeClr val="dk1"/>
          </a:fontRef>
        </p:style>
        <p:txBody>
          <a:bodyPr>
            <a:noAutofit/>
          </a:bodyPr>
          <a:lstStyle/>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Data isolation</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Configuration &amp; customization per tenant</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Performance balance: Noisy neighbors!</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Security</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Backup and recovery</a:t>
            </a:r>
          </a:p>
        </p:txBody>
      </p:sp>
    </p:spTree>
    <p:extLst>
      <p:ext uri="{BB962C8B-B14F-4D97-AF65-F5344CB8AC3E}">
        <p14:creationId xmlns:p14="http://schemas.microsoft.com/office/powerpoint/2010/main" val="1693951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22293"/>
            <a:ext cx="10972800" cy="822960"/>
          </a:xfrm>
        </p:spPr>
        <p:txBody>
          <a:bodyPr/>
          <a:lstStyle/>
          <a:p>
            <a:r>
              <a:rPr lang="en-US" dirty="0"/>
              <a:t>Deployment &amp; Database Architectures</a:t>
            </a:r>
          </a:p>
        </p:txBody>
      </p:sp>
      <p:grpSp>
        <p:nvGrpSpPr>
          <p:cNvPr id="175" name="Group 174">
            <a:extLst>
              <a:ext uri="{FF2B5EF4-FFF2-40B4-BE49-F238E27FC236}">
                <a16:creationId xmlns:a16="http://schemas.microsoft.com/office/drawing/2014/main" id="{731BADC0-969F-480E-9898-249383BE213F}"/>
              </a:ext>
            </a:extLst>
          </p:cNvPr>
          <p:cNvGrpSpPr/>
          <p:nvPr/>
        </p:nvGrpSpPr>
        <p:grpSpPr>
          <a:xfrm>
            <a:off x="438546" y="1449727"/>
            <a:ext cx="2750085" cy="4387025"/>
            <a:chOff x="438546" y="1449727"/>
            <a:chExt cx="2750085" cy="4387025"/>
          </a:xfrm>
        </p:grpSpPr>
        <p:grpSp>
          <p:nvGrpSpPr>
            <p:cNvPr id="165" name="Group 164">
              <a:extLst>
                <a:ext uri="{FF2B5EF4-FFF2-40B4-BE49-F238E27FC236}">
                  <a16:creationId xmlns:a16="http://schemas.microsoft.com/office/drawing/2014/main" id="{2D70D42F-1FF2-4C13-876F-9616DD72844B}"/>
                </a:ext>
              </a:extLst>
            </p:cNvPr>
            <p:cNvGrpSpPr/>
            <p:nvPr/>
          </p:nvGrpSpPr>
          <p:grpSpPr>
            <a:xfrm>
              <a:off x="470165" y="1896592"/>
              <a:ext cx="2718466" cy="3875598"/>
              <a:chOff x="470165" y="1896592"/>
              <a:chExt cx="2718466" cy="3875598"/>
            </a:xfrm>
          </p:grpSpPr>
          <p:grpSp>
            <p:nvGrpSpPr>
              <p:cNvPr id="103" name="Group 102">
                <a:extLst>
                  <a:ext uri="{FF2B5EF4-FFF2-40B4-BE49-F238E27FC236}">
                    <a16:creationId xmlns:a16="http://schemas.microsoft.com/office/drawing/2014/main" id="{1810F20C-E46D-4857-A243-CFA8321AC698}"/>
                  </a:ext>
                </a:extLst>
              </p:cNvPr>
              <p:cNvGrpSpPr/>
              <p:nvPr/>
            </p:nvGrpSpPr>
            <p:grpSpPr>
              <a:xfrm>
                <a:off x="492072" y="2853156"/>
                <a:ext cx="2555089" cy="2919034"/>
                <a:chOff x="8644134" y="1560515"/>
                <a:chExt cx="2555089" cy="2919034"/>
              </a:xfrm>
            </p:grpSpPr>
            <p:sp>
              <p:nvSpPr>
                <p:cNvPr id="41" name="Rectangle 40">
                  <a:extLst>
                    <a:ext uri="{FF2B5EF4-FFF2-40B4-BE49-F238E27FC236}">
                      <a16:creationId xmlns:a16="http://schemas.microsoft.com/office/drawing/2014/main" id="{C0D65AC6-2FFF-46E3-A7E3-B4CF512D186D}"/>
                    </a:ext>
                  </a:extLst>
                </p:cNvPr>
                <p:cNvSpPr/>
                <p:nvPr/>
              </p:nvSpPr>
              <p:spPr>
                <a:xfrm>
                  <a:off x="8644134" y="1560515"/>
                  <a:ext cx="2555089" cy="291903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8EA65E62-0A78-41A6-B64B-6FF7D00EBD9C}"/>
                    </a:ext>
                  </a:extLst>
                </p:cNvPr>
                <p:cNvPicPr>
                  <a:picLocks noChangeAspect="1"/>
                </p:cNvPicPr>
                <p:nvPr/>
              </p:nvPicPr>
              <p:blipFill>
                <a:blip r:embed="rId3"/>
                <a:stretch>
                  <a:fillRect/>
                </a:stretch>
              </p:blipFill>
              <p:spPr>
                <a:xfrm>
                  <a:off x="10375451" y="1734087"/>
                  <a:ext cx="672168" cy="655808"/>
                </a:xfrm>
                <a:prstGeom prst="rect">
                  <a:avLst/>
                </a:prstGeom>
              </p:spPr>
            </p:pic>
            <p:pic>
              <p:nvPicPr>
                <p:cNvPr id="12" name="Picture 11">
                  <a:extLst>
                    <a:ext uri="{FF2B5EF4-FFF2-40B4-BE49-F238E27FC236}">
                      <a16:creationId xmlns:a16="http://schemas.microsoft.com/office/drawing/2014/main" id="{715D21A4-F024-46EE-9CCB-2B9BF3B18F08}"/>
                    </a:ext>
                  </a:extLst>
                </p:cNvPr>
                <p:cNvPicPr>
                  <a:picLocks noChangeAspect="1"/>
                </p:cNvPicPr>
                <p:nvPr/>
              </p:nvPicPr>
              <p:blipFill>
                <a:blip r:embed="rId4"/>
                <a:stretch>
                  <a:fillRect/>
                </a:stretch>
              </p:blipFill>
              <p:spPr>
                <a:xfrm>
                  <a:off x="9592074" y="1734087"/>
                  <a:ext cx="672168" cy="655808"/>
                </a:xfrm>
                <a:prstGeom prst="rect">
                  <a:avLst/>
                </a:prstGeom>
              </p:spPr>
            </p:pic>
            <p:pic>
              <p:nvPicPr>
                <p:cNvPr id="14" name="Picture 13">
                  <a:extLst>
                    <a:ext uri="{FF2B5EF4-FFF2-40B4-BE49-F238E27FC236}">
                      <a16:creationId xmlns:a16="http://schemas.microsoft.com/office/drawing/2014/main" id="{3EBD42ED-E194-46C1-A72A-131ACC0BDBE0}"/>
                    </a:ext>
                  </a:extLst>
                </p:cNvPr>
                <p:cNvPicPr>
                  <a:picLocks noChangeAspect="1"/>
                </p:cNvPicPr>
                <p:nvPr/>
              </p:nvPicPr>
              <p:blipFill>
                <a:blip r:embed="rId5"/>
                <a:stretch>
                  <a:fillRect/>
                </a:stretch>
              </p:blipFill>
              <p:spPr>
                <a:xfrm>
                  <a:off x="8736488" y="1734087"/>
                  <a:ext cx="672168" cy="655808"/>
                </a:xfrm>
                <a:prstGeom prst="rect">
                  <a:avLst/>
                </a:prstGeom>
              </p:spPr>
            </p:pic>
            <p:sp>
              <p:nvSpPr>
                <p:cNvPr id="15" name="Rectangle 14">
                  <a:extLst>
                    <a:ext uri="{FF2B5EF4-FFF2-40B4-BE49-F238E27FC236}">
                      <a16:creationId xmlns:a16="http://schemas.microsoft.com/office/drawing/2014/main" id="{52EDFC72-1F29-47F1-99A3-3AE0582271A7}"/>
                    </a:ext>
                  </a:extLst>
                </p:cNvPr>
                <p:cNvSpPr/>
                <p:nvPr/>
              </p:nvSpPr>
              <p:spPr>
                <a:xfrm>
                  <a:off x="8736488" y="2793968"/>
                  <a:ext cx="672168" cy="452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16" name="Rectangle 15">
                  <a:extLst>
                    <a:ext uri="{FF2B5EF4-FFF2-40B4-BE49-F238E27FC236}">
                      <a16:creationId xmlns:a16="http://schemas.microsoft.com/office/drawing/2014/main" id="{DA7CDACC-BA99-4DDE-9606-0AE82CED69C7}"/>
                    </a:ext>
                  </a:extLst>
                </p:cNvPr>
                <p:cNvSpPr/>
                <p:nvPr/>
              </p:nvSpPr>
              <p:spPr>
                <a:xfrm>
                  <a:off x="9592074" y="2793967"/>
                  <a:ext cx="672168" cy="452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17" name="Rectangle 16">
                  <a:extLst>
                    <a:ext uri="{FF2B5EF4-FFF2-40B4-BE49-F238E27FC236}">
                      <a16:creationId xmlns:a16="http://schemas.microsoft.com/office/drawing/2014/main" id="{DB79A197-01C8-4430-958E-F4D92A124623}"/>
                    </a:ext>
                  </a:extLst>
                </p:cNvPr>
                <p:cNvSpPr/>
                <p:nvPr/>
              </p:nvSpPr>
              <p:spPr>
                <a:xfrm>
                  <a:off x="10375451" y="2793966"/>
                  <a:ext cx="672168" cy="452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18" name="Cylinder 17">
                  <a:extLst>
                    <a:ext uri="{FF2B5EF4-FFF2-40B4-BE49-F238E27FC236}">
                      <a16:creationId xmlns:a16="http://schemas.microsoft.com/office/drawing/2014/main" id="{1E45B8E9-4AA3-462D-82D6-6189B1ED6DBA}"/>
                    </a:ext>
                  </a:extLst>
                </p:cNvPr>
                <p:cNvSpPr/>
                <p:nvPr/>
              </p:nvSpPr>
              <p:spPr>
                <a:xfrm>
                  <a:off x="8775345" y="3650174"/>
                  <a:ext cx="594454" cy="65580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sp>
              <p:nvSpPr>
                <p:cNvPr id="19" name="Cylinder 18">
                  <a:extLst>
                    <a:ext uri="{FF2B5EF4-FFF2-40B4-BE49-F238E27FC236}">
                      <a16:creationId xmlns:a16="http://schemas.microsoft.com/office/drawing/2014/main" id="{D2B0BAF7-96A6-4986-9E8F-5FDBB6BFBD23}"/>
                    </a:ext>
                  </a:extLst>
                </p:cNvPr>
                <p:cNvSpPr/>
                <p:nvPr/>
              </p:nvSpPr>
              <p:spPr>
                <a:xfrm>
                  <a:off x="9630931" y="3650174"/>
                  <a:ext cx="594454" cy="65580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sp>
              <p:nvSpPr>
                <p:cNvPr id="20" name="Cylinder 19">
                  <a:extLst>
                    <a:ext uri="{FF2B5EF4-FFF2-40B4-BE49-F238E27FC236}">
                      <a16:creationId xmlns:a16="http://schemas.microsoft.com/office/drawing/2014/main" id="{236389A7-4EA4-4A20-9AFC-57DEEFBBFD6C}"/>
                    </a:ext>
                  </a:extLst>
                </p:cNvPr>
                <p:cNvSpPr/>
                <p:nvPr/>
              </p:nvSpPr>
              <p:spPr>
                <a:xfrm>
                  <a:off x="10414308" y="3650174"/>
                  <a:ext cx="594454" cy="65580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cxnSp>
              <p:nvCxnSpPr>
                <p:cNvPr id="22" name="Straight Arrow Connector 21">
                  <a:extLst>
                    <a:ext uri="{FF2B5EF4-FFF2-40B4-BE49-F238E27FC236}">
                      <a16:creationId xmlns:a16="http://schemas.microsoft.com/office/drawing/2014/main" id="{B3D93A2C-E684-4C55-A650-34BD432B1511}"/>
                    </a:ext>
                  </a:extLst>
                </p:cNvPr>
                <p:cNvCxnSpPr>
                  <a:stCxn id="14" idx="2"/>
                  <a:endCxn id="15" idx="0"/>
                </p:cNvCxnSpPr>
                <p:nvPr/>
              </p:nvCxnSpPr>
              <p:spPr>
                <a:xfrm>
                  <a:off x="9072572" y="2389895"/>
                  <a:ext cx="0" cy="4040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A9E488-47C1-45BE-8231-F1D76FC9D236}"/>
                    </a:ext>
                  </a:extLst>
                </p:cNvPr>
                <p:cNvCxnSpPr>
                  <a:cxnSpLocks/>
                  <a:stCxn id="15" idx="2"/>
                  <a:endCxn id="18" idx="1"/>
                </p:cNvCxnSpPr>
                <p:nvPr/>
              </p:nvCxnSpPr>
              <p:spPr>
                <a:xfrm>
                  <a:off x="9072572" y="3246101"/>
                  <a:ext cx="0" cy="4040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BF5602A-E74A-4AC6-BB3C-3D09809FBE03}"/>
                    </a:ext>
                  </a:extLst>
                </p:cNvPr>
                <p:cNvCxnSpPr>
                  <a:cxnSpLocks/>
                  <a:stCxn id="12" idx="2"/>
                  <a:endCxn id="16" idx="0"/>
                </p:cNvCxnSpPr>
                <p:nvPr/>
              </p:nvCxnSpPr>
              <p:spPr>
                <a:xfrm>
                  <a:off x="9928158" y="2389895"/>
                  <a:ext cx="0" cy="40407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ACE6B9-FCE5-4301-8145-FE420C04AEFF}"/>
                    </a:ext>
                  </a:extLst>
                </p:cNvPr>
                <p:cNvCxnSpPr>
                  <a:cxnSpLocks/>
                  <a:stCxn id="10" idx="2"/>
                  <a:endCxn id="17" idx="0"/>
                </p:cNvCxnSpPr>
                <p:nvPr/>
              </p:nvCxnSpPr>
              <p:spPr>
                <a:xfrm>
                  <a:off x="10711535" y="2389895"/>
                  <a:ext cx="0" cy="40407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ED5B7E7-E3FF-4F61-B837-C75276BB0873}"/>
                    </a:ext>
                  </a:extLst>
                </p:cNvPr>
                <p:cNvCxnSpPr>
                  <a:cxnSpLocks/>
                  <a:stCxn id="16" idx="2"/>
                  <a:endCxn id="19" idx="1"/>
                </p:cNvCxnSpPr>
                <p:nvPr/>
              </p:nvCxnSpPr>
              <p:spPr>
                <a:xfrm>
                  <a:off x="9928158" y="3246100"/>
                  <a:ext cx="0" cy="40407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941A4BB-9BEB-44D0-B014-69234E604390}"/>
                    </a:ext>
                  </a:extLst>
                </p:cNvPr>
                <p:cNvCxnSpPr>
                  <a:cxnSpLocks/>
                  <a:stCxn id="17" idx="2"/>
                  <a:endCxn id="20" idx="1"/>
                </p:cNvCxnSpPr>
                <p:nvPr/>
              </p:nvCxnSpPr>
              <p:spPr>
                <a:xfrm>
                  <a:off x="10711535" y="3246099"/>
                  <a:ext cx="0" cy="40407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56" name="TextBox 155">
                <a:extLst>
                  <a:ext uri="{FF2B5EF4-FFF2-40B4-BE49-F238E27FC236}">
                    <a16:creationId xmlns:a16="http://schemas.microsoft.com/office/drawing/2014/main" id="{A0A9512F-E586-4E59-9081-92FC3E65893E}"/>
                  </a:ext>
                </a:extLst>
              </p:cNvPr>
              <p:cNvSpPr txBox="1"/>
              <p:nvPr/>
            </p:nvSpPr>
            <p:spPr>
              <a:xfrm>
                <a:off x="470165" y="1896592"/>
                <a:ext cx="2718466" cy="830997"/>
              </a:xfrm>
              <a:prstGeom prst="rect">
                <a:avLst/>
              </a:prstGeom>
              <a:noFill/>
            </p:spPr>
            <p:txBody>
              <a:bodyPr wrap="square">
                <a:spAutoFit/>
              </a:bodyPr>
              <a:lstStyle/>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Separate App</a:t>
                </a:r>
              </a:p>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Separate DB</a:t>
                </a:r>
                <a:endParaRPr lang="en-US" sz="2400" b="1" dirty="0">
                  <a:solidFill>
                    <a:schemeClr val="accent1">
                      <a:lumMod val="60000"/>
                      <a:lumOff val="40000"/>
                    </a:schemeClr>
                  </a:solidFill>
                </a:endParaRPr>
              </a:p>
            </p:txBody>
          </p:sp>
        </p:grpSp>
        <p:sp>
          <p:nvSpPr>
            <p:cNvPr id="167" name="Rectangle 166">
              <a:extLst>
                <a:ext uri="{FF2B5EF4-FFF2-40B4-BE49-F238E27FC236}">
                  <a16:creationId xmlns:a16="http://schemas.microsoft.com/office/drawing/2014/main" id="{F9A1F66B-1243-4E88-B8E6-461908EE3A7D}"/>
                </a:ext>
              </a:extLst>
            </p:cNvPr>
            <p:cNvSpPr/>
            <p:nvPr/>
          </p:nvSpPr>
          <p:spPr>
            <a:xfrm>
              <a:off x="438546" y="1867827"/>
              <a:ext cx="2725782" cy="39689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71" name="Oval 170">
              <a:extLst>
                <a:ext uri="{FF2B5EF4-FFF2-40B4-BE49-F238E27FC236}">
                  <a16:creationId xmlns:a16="http://schemas.microsoft.com/office/drawing/2014/main" id="{FC359D2D-53CB-457F-BD95-2B7E8BEA8AF1}"/>
                </a:ext>
              </a:extLst>
            </p:cNvPr>
            <p:cNvSpPr/>
            <p:nvPr/>
          </p:nvSpPr>
          <p:spPr>
            <a:xfrm>
              <a:off x="1429204" y="1449727"/>
              <a:ext cx="495898" cy="495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1</a:t>
              </a:r>
            </a:p>
          </p:txBody>
        </p:sp>
      </p:grpSp>
      <p:grpSp>
        <p:nvGrpSpPr>
          <p:cNvPr id="176" name="Group 175">
            <a:extLst>
              <a:ext uri="{FF2B5EF4-FFF2-40B4-BE49-F238E27FC236}">
                <a16:creationId xmlns:a16="http://schemas.microsoft.com/office/drawing/2014/main" id="{EBB58D57-26BA-49AD-B530-F6DA7B1D2821}"/>
              </a:ext>
            </a:extLst>
          </p:cNvPr>
          <p:cNvGrpSpPr/>
          <p:nvPr/>
        </p:nvGrpSpPr>
        <p:grpSpPr>
          <a:xfrm>
            <a:off x="3361406" y="1434682"/>
            <a:ext cx="2754733" cy="4402069"/>
            <a:chOff x="3361406" y="1434682"/>
            <a:chExt cx="2754733" cy="4402069"/>
          </a:xfrm>
        </p:grpSpPr>
        <p:grpSp>
          <p:nvGrpSpPr>
            <p:cNvPr id="162" name="Group 161">
              <a:extLst>
                <a:ext uri="{FF2B5EF4-FFF2-40B4-BE49-F238E27FC236}">
                  <a16:creationId xmlns:a16="http://schemas.microsoft.com/office/drawing/2014/main" id="{D682EBC0-50AE-48F0-8259-430B94870E10}"/>
                </a:ext>
              </a:extLst>
            </p:cNvPr>
            <p:cNvGrpSpPr/>
            <p:nvPr/>
          </p:nvGrpSpPr>
          <p:grpSpPr>
            <a:xfrm>
              <a:off x="3399000" y="1921560"/>
              <a:ext cx="2717139" cy="3838992"/>
              <a:chOff x="3211610" y="1856998"/>
              <a:chExt cx="2717139" cy="3838992"/>
            </a:xfrm>
          </p:grpSpPr>
          <p:grpSp>
            <p:nvGrpSpPr>
              <p:cNvPr id="105" name="Group 104">
                <a:extLst>
                  <a:ext uri="{FF2B5EF4-FFF2-40B4-BE49-F238E27FC236}">
                    <a16:creationId xmlns:a16="http://schemas.microsoft.com/office/drawing/2014/main" id="{5713CCF2-B555-4C58-BEE8-A5543F630CEE}"/>
                  </a:ext>
                </a:extLst>
              </p:cNvPr>
              <p:cNvGrpSpPr/>
              <p:nvPr/>
            </p:nvGrpSpPr>
            <p:grpSpPr>
              <a:xfrm>
                <a:off x="3303993" y="2776956"/>
                <a:ext cx="2477875" cy="2919034"/>
                <a:chOff x="3338270" y="2430207"/>
                <a:chExt cx="2477875" cy="2919034"/>
              </a:xfrm>
            </p:grpSpPr>
            <p:grpSp>
              <p:nvGrpSpPr>
                <p:cNvPr id="73" name="Group 72">
                  <a:extLst>
                    <a:ext uri="{FF2B5EF4-FFF2-40B4-BE49-F238E27FC236}">
                      <a16:creationId xmlns:a16="http://schemas.microsoft.com/office/drawing/2014/main" id="{9F901FD6-7D37-4A0B-A7C5-55C9FF9F20A4}"/>
                    </a:ext>
                  </a:extLst>
                </p:cNvPr>
                <p:cNvGrpSpPr/>
                <p:nvPr/>
              </p:nvGrpSpPr>
              <p:grpSpPr>
                <a:xfrm>
                  <a:off x="3338270" y="2430207"/>
                  <a:ext cx="2477875" cy="2919034"/>
                  <a:chOff x="777462" y="1719016"/>
                  <a:chExt cx="2654204" cy="3204755"/>
                </a:xfrm>
              </p:grpSpPr>
              <p:sp>
                <p:nvSpPr>
                  <p:cNvPr id="74" name="Rectangle 73">
                    <a:extLst>
                      <a:ext uri="{FF2B5EF4-FFF2-40B4-BE49-F238E27FC236}">
                        <a16:creationId xmlns:a16="http://schemas.microsoft.com/office/drawing/2014/main" id="{86ED7D64-C068-416D-A03B-6F099D34945A}"/>
                      </a:ext>
                    </a:extLst>
                  </p:cNvPr>
                  <p:cNvSpPr/>
                  <p:nvPr/>
                </p:nvSpPr>
                <p:spPr>
                  <a:xfrm>
                    <a:off x="777462" y="1719016"/>
                    <a:ext cx="2654204" cy="320475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6C4D199B-AFF3-4184-A11C-9C953C2E2C06}"/>
                      </a:ext>
                    </a:extLst>
                  </p:cNvPr>
                  <p:cNvPicPr>
                    <a:picLocks noChangeAspect="1"/>
                  </p:cNvPicPr>
                  <p:nvPr/>
                </p:nvPicPr>
                <p:blipFill>
                  <a:blip r:embed="rId3"/>
                  <a:stretch>
                    <a:fillRect/>
                  </a:stretch>
                </p:blipFill>
                <p:spPr>
                  <a:xfrm>
                    <a:off x="2612876" y="1934968"/>
                    <a:ext cx="720000" cy="720000"/>
                  </a:xfrm>
                  <a:prstGeom prst="rect">
                    <a:avLst/>
                  </a:prstGeom>
                </p:spPr>
              </p:pic>
              <p:pic>
                <p:nvPicPr>
                  <p:cNvPr id="76" name="Picture 75">
                    <a:extLst>
                      <a:ext uri="{FF2B5EF4-FFF2-40B4-BE49-F238E27FC236}">
                        <a16:creationId xmlns:a16="http://schemas.microsoft.com/office/drawing/2014/main" id="{AFA175BC-E4B4-48E0-AA97-BB001521384E}"/>
                      </a:ext>
                    </a:extLst>
                  </p:cNvPr>
                  <p:cNvPicPr>
                    <a:picLocks noChangeAspect="1"/>
                  </p:cNvPicPr>
                  <p:nvPr/>
                </p:nvPicPr>
                <p:blipFill>
                  <a:blip r:embed="rId4"/>
                  <a:stretch>
                    <a:fillRect/>
                  </a:stretch>
                </p:blipFill>
                <p:spPr>
                  <a:xfrm>
                    <a:off x="1773753" y="1934968"/>
                    <a:ext cx="720000" cy="720000"/>
                  </a:xfrm>
                  <a:prstGeom prst="rect">
                    <a:avLst/>
                  </a:prstGeom>
                </p:spPr>
              </p:pic>
              <p:pic>
                <p:nvPicPr>
                  <p:cNvPr id="77" name="Picture 76">
                    <a:extLst>
                      <a:ext uri="{FF2B5EF4-FFF2-40B4-BE49-F238E27FC236}">
                        <a16:creationId xmlns:a16="http://schemas.microsoft.com/office/drawing/2014/main" id="{610A064A-73FE-4ABC-9219-B3DFFB19861E}"/>
                      </a:ext>
                    </a:extLst>
                  </p:cNvPr>
                  <p:cNvPicPr>
                    <a:picLocks noChangeAspect="1"/>
                  </p:cNvPicPr>
                  <p:nvPr/>
                </p:nvPicPr>
                <p:blipFill>
                  <a:blip r:embed="rId5"/>
                  <a:stretch>
                    <a:fillRect/>
                  </a:stretch>
                </p:blipFill>
                <p:spPr>
                  <a:xfrm>
                    <a:off x="857282" y="1934968"/>
                    <a:ext cx="720000" cy="720000"/>
                  </a:xfrm>
                  <a:prstGeom prst="rect">
                    <a:avLst/>
                  </a:prstGeom>
                </p:spPr>
              </p:pic>
              <p:sp>
                <p:nvSpPr>
                  <p:cNvPr id="78" name="Rectangle 77">
                    <a:extLst>
                      <a:ext uri="{FF2B5EF4-FFF2-40B4-BE49-F238E27FC236}">
                        <a16:creationId xmlns:a16="http://schemas.microsoft.com/office/drawing/2014/main" id="{4CFE7985-6C57-4FF0-B93C-34C0029C9D7C}"/>
                      </a:ext>
                    </a:extLst>
                  </p:cNvPr>
                  <p:cNvSpPr/>
                  <p:nvPr/>
                </p:nvSpPr>
                <p:spPr>
                  <a:xfrm>
                    <a:off x="1773753" y="3098591"/>
                    <a:ext cx="720000" cy="49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79" name="Cylinder 78">
                    <a:extLst>
                      <a:ext uri="{FF2B5EF4-FFF2-40B4-BE49-F238E27FC236}">
                        <a16:creationId xmlns:a16="http://schemas.microsoft.com/office/drawing/2014/main" id="{E8ABDED6-97A4-460D-8A78-34D927FEC78F}"/>
                      </a:ext>
                    </a:extLst>
                  </p:cNvPr>
                  <p:cNvSpPr/>
                  <p:nvPr/>
                </p:nvSpPr>
                <p:spPr>
                  <a:xfrm>
                    <a:off x="898904" y="4038605"/>
                    <a:ext cx="636756" cy="720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sp>
                <p:nvSpPr>
                  <p:cNvPr id="80" name="Cylinder 79">
                    <a:extLst>
                      <a:ext uri="{FF2B5EF4-FFF2-40B4-BE49-F238E27FC236}">
                        <a16:creationId xmlns:a16="http://schemas.microsoft.com/office/drawing/2014/main" id="{D55147A4-7B4C-4A3E-AFCB-41283418CE99}"/>
                      </a:ext>
                    </a:extLst>
                  </p:cNvPr>
                  <p:cNvSpPr/>
                  <p:nvPr/>
                </p:nvSpPr>
                <p:spPr>
                  <a:xfrm>
                    <a:off x="1815375" y="4038605"/>
                    <a:ext cx="636756" cy="720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sp>
                <p:nvSpPr>
                  <p:cNvPr id="81" name="Cylinder 80">
                    <a:extLst>
                      <a:ext uri="{FF2B5EF4-FFF2-40B4-BE49-F238E27FC236}">
                        <a16:creationId xmlns:a16="http://schemas.microsoft.com/office/drawing/2014/main" id="{EF251FF6-638F-4836-980B-A2E03EC09CBA}"/>
                      </a:ext>
                    </a:extLst>
                  </p:cNvPr>
                  <p:cNvSpPr/>
                  <p:nvPr/>
                </p:nvSpPr>
                <p:spPr>
                  <a:xfrm>
                    <a:off x="2654498" y="4038605"/>
                    <a:ext cx="636756" cy="720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cxnSp>
                <p:nvCxnSpPr>
                  <p:cNvPr id="82" name="Straight Arrow Connector 81">
                    <a:extLst>
                      <a:ext uri="{FF2B5EF4-FFF2-40B4-BE49-F238E27FC236}">
                        <a16:creationId xmlns:a16="http://schemas.microsoft.com/office/drawing/2014/main" id="{8149A8AF-D15F-4109-A0FF-20D13AD51B2E}"/>
                      </a:ext>
                    </a:extLst>
                  </p:cNvPr>
                  <p:cNvCxnSpPr>
                    <a:cxnSpLocks/>
                    <a:stCxn id="77" idx="2"/>
                    <a:endCxn id="78" idx="1"/>
                  </p:cNvCxnSpPr>
                  <p:nvPr/>
                </p:nvCxnSpPr>
                <p:spPr>
                  <a:xfrm>
                    <a:off x="1217282" y="2654968"/>
                    <a:ext cx="556472" cy="69181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D7BE32B-8B51-4E7C-A331-07D6BDBBDA96}"/>
                      </a:ext>
                    </a:extLst>
                  </p:cNvPr>
                  <p:cNvCxnSpPr>
                    <a:cxnSpLocks/>
                    <a:stCxn id="76" idx="2"/>
                    <a:endCxn id="78" idx="0"/>
                  </p:cNvCxnSpPr>
                  <p:nvPr/>
                </p:nvCxnSpPr>
                <p:spPr>
                  <a:xfrm>
                    <a:off x="2133753" y="2654968"/>
                    <a:ext cx="0" cy="4436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228470C1-9EAB-439D-801A-DA1F21792D57}"/>
                    </a:ext>
                  </a:extLst>
                </p:cNvPr>
                <p:cNvCxnSpPr>
                  <a:cxnSpLocks/>
                  <a:endCxn id="78" idx="3"/>
                </p:cNvCxnSpPr>
                <p:nvPr/>
              </p:nvCxnSpPr>
              <p:spPr>
                <a:xfrm flipH="1">
                  <a:off x="4940542" y="3282714"/>
                  <a:ext cx="447292" cy="63013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1E07954-5E8F-4C88-8E88-76EAA700E905}"/>
                    </a:ext>
                  </a:extLst>
                </p:cNvPr>
                <p:cNvCxnSpPr>
                  <a:cxnSpLocks/>
                </p:cNvCxnSpPr>
                <p:nvPr/>
              </p:nvCxnSpPr>
              <p:spPr>
                <a:xfrm flipH="1">
                  <a:off x="3786639" y="4138918"/>
                  <a:ext cx="807987" cy="3567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824E964-8DCE-47DC-9731-B24486B5C71C}"/>
                    </a:ext>
                  </a:extLst>
                </p:cNvPr>
                <p:cNvCxnSpPr>
                  <a:cxnSpLocks/>
                </p:cNvCxnSpPr>
                <p:nvPr/>
              </p:nvCxnSpPr>
              <p:spPr>
                <a:xfrm>
                  <a:off x="4604457" y="4128548"/>
                  <a:ext cx="0" cy="40407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9AA0E6C-0500-4626-BCC8-69582B0F3EB5}"/>
                    </a:ext>
                  </a:extLst>
                </p:cNvPr>
                <p:cNvCxnSpPr>
                  <a:cxnSpLocks/>
                </p:cNvCxnSpPr>
                <p:nvPr/>
              </p:nvCxnSpPr>
              <p:spPr>
                <a:xfrm>
                  <a:off x="4613166" y="4138918"/>
                  <a:ext cx="774668" cy="3567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57" name="TextBox 156">
                <a:extLst>
                  <a:ext uri="{FF2B5EF4-FFF2-40B4-BE49-F238E27FC236}">
                    <a16:creationId xmlns:a16="http://schemas.microsoft.com/office/drawing/2014/main" id="{56B4E785-3CD7-494B-8A99-88F69C0E33B1}"/>
                  </a:ext>
                </a:extLst>
              </p:cNvPr>
              <p:cNvSpPr txBox="1"/>
              <p:nvPr/>
            </p:nvSpPr>
            <p:spPr>
              <a:xfrm>
                <a:off x="3211610" y="1856998"/>
                <a:ext cx="2717139" cy="830997"/>
              </a:xfrm>
              <a:prstGeom prst="rect">
                <a:avLst/>
              </a:prstGeom>
              <a:noFill/>
            </p:spPr>
            <p:txBody>
              <a:bodyPr wrap="square">
                <a:spAutoFit/>
              </a:bodyPr>
              <a:lstStyle/>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Shared App</a:t>
                </a:r>
              </a:p>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Separate DB</a:t>
                </a:r>
                <a:endParaRPr lang="en-US" sz="2400" b="1" dirty="0">
                  <a:solidFill>
                    <a:schemeClr val="accent1">
                      <a:lumMod val="60000"/>
                      <a:lumOff val="40000"/>
                    </a:schemeClr>
                  </a:solidFill>
                </a:endParaRPr>
              </a:p>
            </p:txBody>
          </p:sp>
        </p:grpSp>
        <p:sp>
          <p:nvSpPr>
            <p:cNvPr id="168" name="Rectangle 167">
              <a:extLst>
                <a:ext uri="{FF2B5EF4-FFF2-40B4-BE49-F238E27FC236}">
                  <a16:creationId xmlns:a16="http://schemas.microsoft.com/office/drawing/2014/main" id="{B794EA1F-2275-482E-A885-AB425DF4DF93}"/>
                </a:ext>
              </a:extLst>
            </p:cNvPr>
            <p:cNvSpPr/>
            <p:nvPr/>
          </p:nvSpPr>
          <p:spPr>
            <a:xfrm>
              <a:off x="3361406" y="1867826"/>
              <a:ext cx="2725782" cy="39689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72" name="Oval 171">
              <a:extLst>
                <a:ext uri="{FF2B5EF4-FFF2-40B4-BE49-F238E27FC236}">
                  <a16:creationId xmlns:a16="http://schemas.microsoft.com/office/drawing/2014/main" id="{F596239C-3139-4F08-B5D5-56D381951A4E}"/>
                </a:ext>
              </a:extLst>
            </p:cNvPr>
            <p:cNvSpPr/>
            <p:nvPr/>
          </p:nvSpPr>
          <p:spPr>
            <a:xfrm>
              <a:off x="4499789" y="1434682"/>
              <a:ext cx="495898" cy="495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2</a:t>
              </a:r>
            </a:p>
          </p:txBody>
        </p:sp>
      </p:grpSp>
      <p:grpSp>
        <p:nvGrpSpPr>
          <p:cNvPr id="177" name="Group 176">
            <a:extLst>
              <a:ext uri="{FF2B5EF4-FFF2-40B4-BE49-F238E27FC236}">
                <a16:creationId xmlns:a16="http://schemas.microsoft.com/office/drawing/2014/main" id="{E500C324-92C9-438B-8999-3A40A368F34F}"/>
              </a:ext>
            </a:extLst>
          </p:cNvPr>
          <p:cNvGrpSpPr/>
          <p:nvPr/>
        </p:nvGrpSpPr>
        <p:grpSpPr>
          <a:xfrm>
            <a:off x="6272115" y="1446493"/>
            <a:ext cx="2741922" cy="4404686"/>
            <a:chOff x="6272115" y="1446493"/>
            <a:chExt cx="2741922" cy="4404686"/>
          </a:xfrm>
        </p:grpSpPr>
        <p:grpSp>
          <p:nvGrpSpPr>
            <p:cNvPr id="163" name="Group 162">
              <a:extLst>
                <a:ext uri="{FF2B5EF4-FFF2-40B4-BE49-F238E27FC236}">
                  <a16:creationId xmlns:a16="http://schemas.microsoft.com/office/drawing/2014/main" id="{C065AA56-A3B2-488B-B3A7-FAB050A588CD}"/>
                </a:ext>
              </a:extLst>
            </p:cNvPr>
            <p:cNvGrpSpPr/>
            <p:nvPr/>
          </p:nvGrpSpPr>
          <p:grpSpPr>
            <a:xfrm>
              <a:off x="6272115" y="1882209"/>
              <a:ext cx="2729770" cy="3897290"/>
              <a:chOff x="5863704" y="1874900"/>
              <a:chExt cx="2729770" cy="3897290"/>
            </a:xfrm>
          </p:grpSpPr>
          <p:grpSp>
            <p:nvGrpSpPr>
              <p:cNvPr id="153" name="Group 152">
                <a:extLst>
                  <a:ext uri="{FF2B5EF4-FFF2-40B4-BE49-F238E27FC236}">
                    <a16:creationId xmlns:a16="http://schemas.microsoft.com/office/drawing/2014/main" id="{995BDF72-C345-494C-B968-BE84609E5BEE}"/>
                  </a:ext>
                </a:extLst>
              </p:cNvPr>
              <p:cNvGrpSpPr/>
              <p:nvPr/>
            </p:nvGrpSpPr>
            <p:grpSpPr>
              <a:xfrm>
                <a:off x="5968415" y="2853156"/>
                <a:ext cx="2477875" cy="2919034"/>
                <a:chOff x="5812232" y="2506407"/>
                <a:chExt cx="2477875" cy="2919034"/>
              </a:xfrm>
            </p:grpSpPr>
            <p:grpSp>
              <p:nvGrpSpPr>
                <p:cNvPr id="106" name="Group 105">
                  <a:extLst>
                    <a:ext uri="{FF2B5EF4-FFF2-40B4-BE49-F238E27FC236}">
                      <a16:creationId xmlns:a16="http://schemas.microsoft.com/office/drawing/2014/main" id="{383CDBE5-E8F4-40F3-B076-56273234954C}"/>
                    </a:ext>
                  </a:extLst>
                </p:cNvPr>
                <p:cNvGrpSpPr/>
                <p:nvPr/>
              </p:nvGrpSpPr>
              <p:grpSpPr>
                <a:xfrm>
                  <a:off x="5812232" y="2506407"/>
                  <a:ext cx="2477875" cy="2919034"/>
                  <a:chOff x="3338270" y="2506407"/>
                  <a:chExt cx="2477875" cy="2919034"/>
                </a:xfrm>
              </p:grpSpPr>
              <p:grpSp>
                <p:nvGrpSpPr>
                  <p:cNvPr id="107" name="Group 106">
                    <a:extLst>
                      <a:ext uri="{FF2B5EF4-FFF2-40B4-BE49-F238E27FC236}">
                        <a16:creationId xmlns:a16="http://schemas.microsoft.com/office/drawing/2014/main" id="{B6A2557D-49B7-43A0-A222-56EDED9B28FB}"/>
                      </a:ext>
                    </a:extLst>
                  </p:cNvPr>
                  <p:cNvGrpSpPr/>
                  <p:nvPr/>
                </p:nvGrpSpPr>
                <p:grpSpPr>
                  <a:xfrm>
                    <a:off x="3338270" y="2506407"/>
                    <a:ext cx="2477875" cy="2919034"/>
                    <a:chOff x="777462" y="1802674"/>
                    <a:chExt cx="2654204" cy="3204755"/>
                  </a:xfrm>
                </p:grpSpPr>
                <p:sp>
                  <p:nvSpPr>
                    <p:cNvPr id="112" name="Rectangle 111">
                      <a:extLst>
                        <a:ext uri="{FF2B5EF4-FFF2-40B4-BE49-F238E27FC236}">
                          <a16:creationId xmlns:a16="http://schemas.microsoft.com/office/drawing/2014/main" id="{E25103FE-600D-4779-ADC1-2026D654E8FF}"/>
                        </a:ext>
                      </a:extLst>
                    </p:cNvPr>
                    <p:cNvSpPr/>
                    <p:nvPr/>
                  </p:nvSpPr>
                  <p:spPr>
                    <a:xfrm>
                      <a:off x="777462" y="1802674"/>
                      <a:ext cx="2654204" cy="320475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13" name="Picture 112">
                      <a:extLst>
                        <a:ext uri="{FF2B5EF4-FFF2-40B4-BE49-F238E27FC236}">
                          <a16:creationId xmlns:a16="http://schemas.microsoft.com/office/drawing/2014/main" id="{0F51FAD2-0C2A-4B6B-9F14-7E71AF23F9DA}"/>
                        </a:ext>
                      </a:extLst>
                    </p:cNvPr>
                    <p:cNvPicPr>
                      <a:picLocks noChangeAspect="1"/>
                    </p:cNvPicPr>
                    <p:nvPr/>
                  </p:nvPicPr>
                  <p:blipFill>
                    <a:blip r:embed="rId3"/>
                    <a:stretch>
                      <a:fillRect/>
                    </a:stretch>
                  </p:blipFill>
                  <p:spPr>
                    <a:xfrm>
                      <a:off x="2612876" y="1934968"/>
                      <a:ext cx="720000" cy="720000"/>
                    </a:xfrm>
                    <a:prstGeom prst="rect">
                      <a:avLst/>
                    </a:prstGeom>
                  </p:spPr>
                </p:pic>
                <p:pic>
                  <p:nvPicPr>
                    <p:cNvPr id="114" name="Picture 113">
                      <a:extLst>
                        <a:ext uri="{FF2B5EF4-FFF2-40B4-BE49-F238E27FC236}">
                          <a16:creationId xmlns:a16="http://schemas.microsoft.com/office/drawing/2014/main" id="{10704440-7E41-4743-90EC-B550FABC519C}"/>
                        </a:ext>
                      </a:extLst>
                    </p:cNvPr>
                    <p:cNvPicPr>
                      <a:picLocks noChangeAspect="1"/>
                    </p:cNvPicPr>
                    <p:nvPr/>
                  </p:nvPicPr>
                  <p:blipFill>
                    <a:blip r:embed="rId4"/>
                    <a:stretch>
                      <a:fillRect/>
                    </a:stretch>
                  </p:blipFill>
                  <p:spPr>
                    <a:xfrm>
                      <a:off x="1773753" y="1934968"/>
                      <a:ext cx="720000" cy="720000"/>
                    </a:xfrm>
                    <a:prstGeom prst="rect">
                      <a:avLst/>
                    </a:prstGeom>
                  </p:spPr>
                </p:pic>
                <p:pic>
                  <p:nvPicPr>
                    <p:cNvPr id="115" name="Picture 114">
                      <a:extLst>
                        <a:ext uri="{FF2B5EF4-FFF2-40B4-BE49-F238E27FC236}">
                          <a16:creationId xmlns:a16="http://schemas.microsoft.com/office/drawing/2014/main" id="{A3CFF41E-C13A-49C3-AF36-9E262E1368FE}"/>
                        </a:ext>
                      </a:extLst>
                    </p:cNvPr>
                    <p:cNvPicPr>
                      <a:picLocks noChangeAspect="1"/>
                    </p:cNvPicPr>
                    <p:nvPr/>
                  </p:nvPicPr>
                  <p:blipFill>
                    <a:blip r:embed="rId5"/>
                    <a:stretch>
                      <a:fillRect/>
                    </a:stretch>
                  </p:blipFill>
                  <p:spPr>
                    <a:xfrm>
                      <a:off x="857282" y="1934968"/>
                      <a:ext cx="720000" cy="720000"/>
                    </a:xfrm>
                    <a:prstGeom prst="rect">
                      <a:avLst/>
                    </a:prstGeom>
                  </p:spPr>
                </p:pic>
                <p:sp>
                  <p:nvSpPr>
                    <p:cNvPr id="116" name="Rectangle 115">
                      <a:extLst>
                        <a:ext uri="{FF2B5EF4-FFF2-40B4-BE49-F238E27FC236}">
                          <a16:creationId xmlns:a16="http://schemas.microsoft.com/office/drawing/2014/main" id="{FE2D67E3-2EDA-4CA4-81C5-525E5B764870}"/>
                        </a:ext>
                      </a:extLst>
                    </p:cNvPr>
                    <p:cNvSpPr/>
                    <p:nvPr/>
                  </p:nvSpPr>
                  <p:spPr>
                    <a:xfrm>
                      <a:off x="1773753" y="3098591"/>
                      <a:ext cx="720000" cy="49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118" name="Cylinder 117">
                      <a:extLst>
                        <a:ext uri="{FF2B5EF4-FFF2-40B4-BE49-F238E27FC236}">
                          <a16:creationId xmlns:a16="http://schemas.microsoft.com/office/drawing/2014/main" id="{420B8402-D547-47A5-B651-895049E947C7}"/>
                        </a:ext>
                      </a:extLst>
                    </p:cNvPr>
                    <p:cNvSpPr/>
                    <p:nvPr/>
                  </p:nvSpPr>
                  <p:spPr>
                    <a:xfrm>
                      <a:off x="1644875" y="4038605"/>
                      <a:ext cx="967999" cy="720000"/>
                    </a:xfrm>
                    <a:prstGeom prst="can">
                      <a:avLst/>
                    </a:prstGeom>
                    <a:solidFill>
                      <a:schemeClr val="accent6">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cxnSp>
                  <p:nvCxnSpPr>
                    <p:cNvPr id="120" name="Straight Arrow Connector 119">
                      <a:extLst>
                        <a:ext uri="{FF2B5EF4-FFF2-40B4-BE49-F238E27FC236}">
                          <a16:creationId xmlns:a16="http://schemas.microsoft.com/office/drawing/2014/main" id="{5ECBEED8-9F10-4491-B727-ED15B0150A6B}"/>
                        </a:ext>
                      </a:extLst>
                    </p:cNvPr>
                    <p:cNvCxnSpPr>
                      <a:cxnSpLocks/>
                      <a:stCxn id="115" idx="2"/>
                      <a:endCxn id="116" idx="1"/>
                    </p:cNvCxnSpPr>
                    <p:nvPr/>
                  </p:nvCxnSpPr>
                  <p:spPr>
                    <a:xfrm>
                      <a:off x="1217282" y="2654968"/>
                      <a:ext cx="556472" cy="69181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4EC9907-4CB7-4920-B675-45CA0898CE55}"/>
                        </a:ext>
                      </a:extLst>
                    </p:cNvPr>
                    <p:cNvCxnSpPr>
                      <a:cxnSpLocks/>
                      <a:stCxn id="114" idx="2"/>
                      <a:endCxn id="116" idx="0"/>
                    </p:cNvCxnSpPr>
                    <p:nvPr/>
                  </p:nvCxnSpPr>
                  <p:spPr>
                    <a:xfrm>
                      <a:off x="2133753" y="2654968"/>
                      <a:ext cx="0" cy="4436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8" name="Straight Arrow Connector 107">
                    <a:extLst>
                      <a:ext uri="{FF2B5EF4-FFF2-40B4-BE49-F238E27FC236}">
                        <a16:creationId xmlns:a16="http://schemas.microsoft.com/office/drawing/2014/main" id="{24679A1F-1EFA-47C1-AC2A-E02ADDC9BE05}"/>
                      </a:ext>
                    </a:extLst>
                  </p:cNvPr>
                  <p:cNvCxnSpPr>
                    <a:cxnSpLocks/>
                    <a:endCxn id="116" idx="3"/>
                  </p:cNvCxnSpPr>
                  <p:nvPr/>
                </p:nvCxnSpPr>
                <p:spPr>
                  <a:xfrm flipH="1">
                    <a:off x="4940542" y="3282714"/>
                    <a:ext cx="447292" cy="63013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B4C6E0-5C85-4D0C-B4E8-F04E3D47C89B}"/>
                      </a:ext>
                    </a:extLst>
                  </p:cNvPr>
                  <p:cNvCxnSpPr>
                    <a:cxnSpLocks/>
                    <a:endCxn id="118" idx="1"/>
                  </p:cNvCxnSpPr>
                  <p:nvPr/>
                </p:nvCxnSpPr>
                <p:spPr>
                  <a:xfrm flipH="1">
                    <a:off x="4599903" y="4145966"/>
                    <a:ext cx="4554" cy="3970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29315ABA-CC88-4BCA-A711-814A71848D87}"/>
                    </a:ext>
                  </a:extLst>
                </p:cNvPr>
                <p:cNvCxnSpPr>
                  <a:cxnSpLocks/>
                </p:cNvCxnSpPr>
                <p:nvPr/>
              </p:nvCxnSpPr>
              <p:spPr>
                <a:xfrm flipH="1">
                  <a:off x="6843949" y="4138918"/>
                  <a:ext cx="1" cy="42974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1656400-8880-4E2F-A77F-CC16B4FFF7BD}"/>
                    </a:ext>
                  </a:extLst>
                </p:cNvPr>
                <p:cNvCxnSpPr>
                  <a:cxnSpLocks/>
                </p:cNvCxnSpPr>
                <p:nvPr/>
              </p:nvCxnSpPr>
              <p:spPr>
                <a:xfrm>
                  <a:off x="7307689" y="4145966"/>
                  <a:ext cx="0" cy="42708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TextBox 157">
                <a:extLst>
                  <a:ext uri="{FF2B5EF4-FFF2-40B4-BE49-F238E27FC236}">
                    <a16:creationId xmlns:a16="http://schemas.microsoft.com/office/drawing/2014/main" id="{AC3B3949-EEA6-48AF-9882-878628609402}"/>
                  </a:ext>
                </a:extLst>
              </p:cNvPr>
              <p:cNvSpPr txBox="1"/>
              <p:nvPr/>
            </p:nvSpPr>
            <p:spPr>
              <a:xfrm>
                <a:off x="5863704" y="1874900"/>
                <a:ext cx="2729770" cy="830997"/>
              </a:xfrm>
              <a:prstGeom prst="rect">
                <a:avLst/>
              </a:prstGeom>
              <a:noFill/>
            </p:spPr>
            <p:txBody>
              <a:bodyPr wrap="square">
                <a:spAutoFit/>
              </a:bodyPr>
              <a:lstStyle/>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Shared App</a:t>
                </a:r>
              </a:p>
              <a:p>
                <a:pPr algn="ctr"/>
                <a:r>
                  <a:rPr lang="en-US" sz="2400" b="1"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Shared</a:t>
                </a: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DB</a:t>
                </a:r>
                <a:endParaRPr lang="en-US" sz="2400" b="1" dirty="0">
                  <a:solidFill>
                    <a:schemeClr val="accent1">
                      <a:lumMod val="60000"/>
                      <a:lumOff val="40000"/>
                    </a:schemeClr>
                  </a:solidFill>
                </a:endParaRPr>
              </a:p>
            </p:txBody>
          </p:sp>
        </p:grpSp>
        <p:sp>
          <p:nvSpPr>
            <p:cNvPr id="169" name="Rectangle 168">
              <a:extLst>
                <a:ext uri="{FF2B5EF4-FFF2-40B4-BE49-F238E27FC236}">
                  <a16:creationId xmlns:a16="http://schemas.microsoft.com/office/drawing/2014/main" id="{49CB825B-84BE-4F45-BD45-E80891D42DBF}"/>
                </a:ext>
              </a:extLst>
            </p:cNvPr>
            <p:cNvSpPr/>
            <p:nvPr/>
          </p:nvSpPr>
          <p:spPr>
            <a:xfrm>
              <a:off x="6288255" y="1882254"/>
              <a:ext cx="2725782" cy="39689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73" name="Oval 172">
              <a:extLst>
                <a:ext uri="{FF2B5EF4-FFF2-40B4-BE49-F238E27FC236}">
                  <a16:creationId xmlns:a16="http://schemas.microsoft.com/office/drawing/2014/main" id="{AC52ED77-BFCD-44F3-A35B-466A6230CB7D}"/>
                </a:ext>
              </a:extLst>
            </p:cNvPr>
            <p:cNvSpPr/>
            <p:nvPr/>
          </p:nvSpPr>
          <p:spPr>
            <a:xfrm>
              <a:off x="7422649" y="1446493"/>
              <a:ext cx="495898" cy="495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3</a:t>
              </a:r>
            </a:p>
          </p:txBody>
        </p:sp>
      </p:grpSp>
      <p:grpSp>
        <p:nvGrpSpPr>
          <p:cNvPr id="178" name="Group 177">
            <a:extLst>
              <a:ext uri="{FF2B5EF4-FFF2-40B4-BE49-F238E27FC236}">
                <a16:creationId xmlns:a16="http://schemas.microsoft.com/office/drawing/2014/main" id="{5345EB71-06E4-431D-B3A9-BD7F550AD6CD}"/>
              </a:ext>
            </a:extLst>
          </p:cNvPr>
          <p:cNvGrpSpPr/>
          <p:nvPr/>
        </p:nvGrpSpPr>
        <p:grpSpPr>
          <a:xfrm>
            <a:off x="9148261" y="1439184"/>
            <a:ext cx="2764333" cy="4397567"/>
            <a:chOff x="9148261" y="1439184"/>
            <a:chExt cx="2764333" cy="4397567"/>
          </a:xfrm>
        </p:grpSpPr>
        <p:grpSp>
          <p:nvGrpSpPr>
            <p:cNvPr id="164" name="Group 163">
              <a:extLst>
                <a:ext uri="{FF2B5EF4-FFF2-40B4-BE49-F238E27FC236}">
                  <a16:creationId xmlns:a16="http://schemas.microsoft.com/office/drawing/2014/main" id="{7D6DA193-F31C-462C-8FC9-B22791D78019}"/>
                </a:ext>
              </a:extLst>
            </p:cNvPr>
            <p:cNvGrpSpPr/>
            <p:nvPr/>
          </p:nvGrpSpPr>
          <p:grpSpPr>
            <a:xfrm>
              <a:off x="9148261" y="2070228"/>
              <a:ext cx="2725782" cy="3701962"/>
              <a:chOff x="8534224" y="2070228"/>
              <a:chExt cx="2725782" cy="3701962"/>
            </a:xfrm>
          </p:grpSpPr>
          <p:grpSp>
            <p:nvGrpSpPr>
              <p:cNvPr id="154" name="Group 153">
                <a:extLst>
                  <a:ext uri="{FF2B5EF4-FFF2-40B4-BE49-F238E27FC236}">
                    <a16:creationId xmlns:a16="http://schemas.microsoft.com/office/drawing/2014/main" id="{42DA89A4-6A99-4842-9805-8EEACE9F7137}"/>
                  </a:ext>
                </a:extLst>
              </p:cNvPr>
              <p:cNvGrpSpPr/>
              <p:nvPr/>
            </p:nvGrpSpPr>
            <p:grpSpPr>
              <a:xfrm>
                <a:off x="8705955" y="2853156"/>
                <a:ext cx="2477875" cy="2919034"/>
                <a:chOff x="8549772" y="2506407"/>
                <a:chExt cx="2477875" cy="2919034"/>
              </a:xfrm>
            </p:grpSpPr>
            <p:grpSp>
              <p:nvGrpSpPr>
                <p:cNvPr id="131" name="Group 130">
                  <a:extLst>
                    <a:ext uri="{FF2B5EF4-FFF2-40B4-BE49-F238E27FC236}">
                      <a16:creationId xmlns:a16="http://schemas.microsoft.com/office/drawing/2014/main" id="{4E28367B-EE51-40FB-8EB4-43D1FC09541D}"/>
                    </a:ext>
                  </a:extLst>
                </p:cNvPr>
                <p:cNvGrpSpPr/>
                <p:nvPr/>
              </p:nvGrpSpPr>
              <p:grpSpPr>
                <a:xfrm>
                  <a:off x="8549772" y="2506407"/>
                  <a:ext cx="2477875" cy="2919034"/>
                  <a:chOff x="3338270" y="2506407"/>
                  <a:chExt cx="2477875" cy="2919034"/>
                </a:xfrm>
              </p:grpSpPr>
              <p:grpSp>
                <p:nvGrpSpPr>
                  <p:cNvPr id="132" name="Group 131">
                    <a:extLst>
                      <a:ext uri="{FF2B5EF4-FFF2-40B4-BE49-F238E27FC236}">
                        <a16:creationId xmlns:a16="http://schemas.microsoft.com/office/drawing/2014/main" id="{EAC7B9D9-8D23-4FBC-AAEA-76D83CDDB348}"/>
                      </a:ext>
                    </a:extLst>
                  </p:cNvPr>
                  <p:cNvGrpSpPr/>
                  <p:nvPr/>
                </p:nvGrpSpPr>
                <p:grpSpPr>
                  <a:xfrm>
                    <a:off x="3338270" y="2506407"/>
                    <a:ext cx="2477875" cy="2919034"/>
                    <a:chOff x="777462" y="1802674"/>
                    <a:chExt cx="2654204" cy="3204755"/>
                  </a:xfrm>
                </p:grpSpPr>
                <p:sp>
                  <p:nvSpPr>
                    <p:cNvPr id="137" name="Rectangle 136">
                      <a:extLst>
                        <a:ext uri="{FF2B5EF4-FFF2-40B4-BE49-F238E27FC236}">
                          <a16:creationId xmlns:a16="http://schemas.microsoft.com/office/drawing/2014/main" id="{12617B4E-A1F7-42FA-9D42-C4E815ECF9B2}"/>
                        </a:ext>
                      </a:extLst>
                    </p:cNvPr>
                    <p:cNvSpPr/>
                    <p:nvPr/>
                  </p:nvSpPr>
                  <p:spPr>
                    <a:xfrm>
                      <a:off x="777462" y="1802674"/>
                      <a:ext cx="2654204" cy="320475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8" name="Picture 137">
                      <a:extLst>
                        <a:ext uri="{FF2B5EF4-FFF2-40B4-BE49-F238E27FC236}">
                          <a16:creationId xmlns:a16="http://schemas.microsoft.com/office/drawing/2014/main" id="{60269F0D-02DA-4D76-B6AB-8EF16DF9C21B}"/>
                        </a:ext>
                      </a:extLst>
                    </p:cNvPr>
                    <p:cNvPicPr>
                      <a:picLocks noChangeAspect="1"/>
                    </p:cNvPicPr>
                    <p:nvPr/>
                  </p:nvPicPr>
                  <p:blipFill>
                    <a:blip r:embed="rId3"/>
                    <a:stretch>
                      <a:fillRect/>
                    </a:stretch>
                  </p:blipFill>
                  <p:spPr>
                    <a:xfrm>
                      <a:off x="2612876" y="1934968"/>
                      <a:ext cx="720000" cy="720000"/>
                    </a:xfrm>
                    <a:prstGeom prst="rect">
                      <a:avLst/>
                    </a:prstGeom>
                  </p:spPr>
                </p:pic>
                <p:pic>
                  <p:nvPicPr>
                    <p:cNvPr id="139" name="Picture 138">
                      <a:extLst>
                        <a:ext uri="{FF2B5EF4-FFF2-40B4-BE49-F238E27FC236}">
                          <a16:creationId xmlns:a16="http://schemas.microsoft.com/office/drawing/2014/main" id="{8E6622CB-92C7-4D8A-A7EF-B332F29AAF36}"/>
                        </a:ext>
                      </a:extLst>
                    </p:cNvPr>
                    <p:cNvPicPr>
                      <a:picLocks noChangeAspect="1"/>
                    </p:cNvPicPr>
                    <p:nvPr/>
                  </p:nvPicPr>
                  <p:blipFill>
                    <a:blip r:embed="rId4"/>
                    <a:stretch>
                      <a:fillRect/>
                    </a:stretch>
                  </p:blipFill>
                  <p:spPr>
                    <a:xfrm>
                      <a:off x="1773753" y="1934968"/>
                      <a:ext cx="720000" cy="720000"/>
                    </a:xfrm>
                    <a:prstGeom prst="rect">
                      <a:avLst/>
                    </a:prstGeom>
                  </p:spPr>
                </p:pic>
                <p:pic>
                  <p:nvPicPr>
                    <p:cNvPr id="140" name="Picture 139">
                      <a:extLst>
                        <a:ext uri="{FF2B5EF4-FFF2-40B4-BE49-F238E27FC236}">
                          <a16:creationId xmlns:a16="http://schemas.microsoft.com/office/drawing/2014/main" id="{760D5785-8615-4269-AA2B-2032BE7C7800}"/>
                        </a:ext>
                      </a:extLst>
                    </p:cNvPr>
                    <p:cNvPicPr>
                      <a:picLocks noChangeAspect="1"/>
                    </p:cNvPicPr>
                    <p:nvPr/>
                  </p:nvPicPr>
                  <p:blipFill>
                    <a:blip r:embed="rId5"/>
                    <a:stretch>
                      <a:fillRect/>
                    </a:stretch>
                  </p:blipFill>
                  <p:spPr>
                    <a:xfrm>
                      <a:off x="857282" y="1934968"/>
                      <a:ext cx="720000" cy="720000"/>
                    </a:xfrm>
                    <a:prstGeom prst="rect">
                      <a:avLst/>
                    </a:prstGeom>
                  </p:spPr>
                </p:pic>
                <p:sp>
                  <p:nvSpPr>
                    <p:cNvPr id="142" name="Cylinder 141">
                      <a:extLst>
                        <a:ext uri="{FF2B5EF4-FFF2-40B4-BE49-F238E27FC236}">
                          <a16:creationId xmlns:a16="http://schemas.microsoft.com/office/drawing/2014/main" id="{534463D2-731C-4852-9FF4-0F137EED6C70}"/>
                        </a:ext>
                      </a:extLst>
                    </p:cNvPr>
                    <p:cNvSpPr/>
                    <p:nvPr/>
                  </p:nvSpPr>
                  <p:spPr>
                    <a:xfrm>
                      <a:off x="1384196" y="4051823"/>
                      <a:ext cx="636756" cy="720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sp>
                  <p:nvSpPr>
                    <p:cNvPr id="144" name="Cylinder 143">
                      <a:extLst>
                        <a:ext uri="{FF2B5EF4-FFF2-40B4-BE49-F238E27FC236}">
                          <a16:creationId xmlns:a16="http://schemas.microsoft.com/office/drawing/2014/main" id="{8F4852E5-1229-4ED7-9BF7-48AD82EB8D40}"/>
                        </a:ext>
                      </a:extLst>
                    </p:cNvPr>
                    <p:cNvSpPr/>
                    <p:nvPr/>
                  </p:nvSpPr>
                  <p:spPr>
                    <a:xfrm>
                      <a:off x="2305443" y="4065578"/>
                      <a:ext cx="880766" cy="720000"/>
                    </a:xfrm>
                    <a:prstGeom prst="can">
                      <a:avLst/>
                    </a:prstGeom>
                    <a:solidFill>
                      <a:schemeClr val="accent6">
                        <a:lumMod val="50000"/>
                      </a:schemeClr>
                    </a:solidFill>
                    <a:ln>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cxnSp>
                  <p:nvCxnSpPr>
                    <p:cNvPr id="145" name="Straight Arrow Connector 144">
                      <a:extLst>
                        <a:ext uri="{FF2B5EF4-FFF2-40B4-BE49-F238E27FC236}">
                          <a16:creationId xmlns:a16="http://schemas.microsoft.com/office/drawing/2014/main" id="{82334F3B-32C3-44CA-AF9C-F2EAB58B5A1A}"/>
                        </a:ext>
                      </a:extLst>
                    </p:cNvPr>
                    <p:cNvCxnSpPr>
                      <a:cxnSpLocks/>
                      <a:stCxn id="140" idx="2"/>
                      <a:endCxn id="141" idx="1"/>
                    </p:cNvCxnSpPr>
                    <p:nvPr/>
                  </p:nvCxnSpPr>
                  <p:spPr>
                    <a:xfrm>
                      <a:off x="1217282" y="2654968"/>
                      <a:ext cx="556472" cy="69181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43FA756C-C488-4FAB-8B5F-1D17E605C468}"/>
                        </a:ext>
                      </a:extLst>
                    </p:cNvPr>
                    <p:cNvCxnSpPr>
                      <a:cxnSpLocks/>
                      <a:stCxn id="139" idx="2"/>
                      <a:endCxn id="141" idx="0"/>
                    </p:cNvCxnSpPr>
                    <p:nvPr/>
                  </p:nvCxnSpPr>
                  <p:spPr>
                    <a:xfrm>
                      <a:off x="2133753" y="2654968"/>
                      <a:ext cx="0" cy="4436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40953A83-5782-4798-B0C5-CDD4526D1FF3}"/>
                        </a:ext>
                      </a:extLst>
                    </p:cNvPr>
                    <p:cNvSpPr/>
                    <p:nvPr/>
                  </p:nvSpPr>
                  <p:spPr>
                    <a:xfrm>
                      <a:off x="1773753" y="3098591"/>
                      <a:ext cx="720000" cy="49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cxnSp>
                <p:nvCxnSpPr>
                  <p:cNvPr id="133" name="Straight Arrow Connector 132">
                    <a:extLst>
                      <a:ext uri="{FF2B5EF4-FFF2-40B4-BE49-F238E27FC236}">
                        <a16:creationId xmlns:a16="http://schemas.microsoft.com/office/drawing/2014/main" id="{2F708D71-7269-4B3E-9AE0-AF5CA54648B3}"/>
                      </a:ext>
                    </a:extLst>
                  </p:cNvPr>
                  <p:cNvCxnSpPr>
                    <a:cxnSpLocks/>
                    <a:endCxn id="141" idx="3"/>
                  </p:cNvCxnSpPr>
                  <p:nvPr/>
                </p:nvCxnSpPr>
                <p:spPr>
                  <a:xfrm flipH="1">
                    <a:off x="4940542" y="3282714"/>
                    <a:ext cx="447292" cy="63013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361EE75-03AB-473F-834C-0978EAF5841B}"/>
                      </a:ext>
                    </a:extLst>
                  </p:cNvPr>
                  <p:cNvCxnSpPr>
                    <a:cxnSpLocks/>
                    <a:stCxn id="141" idx="2"/>
                    <a:endCxn id="142" idx="1"/>
                  </p:cNvCxnSpPr>
                  <p:nvPr/>
                </p:nvCxnSpPr>
                <p:spPr>
                  <a:xfrm flipH="1">
                    <a:off x="4201923" y="4138919"/>
                    <a:ext cx="402535" cy="41611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9DB026E-9C9C-4CE7-8338-D167C8623E4B}"/>
                      </a:ext>
                    </a:extLst>
                  </p:cNvPr>
                  <p:cNvCxnSpPr>
                    <a:cxnSpLocks/>
                    <a:stCxn id="141" idx="2"/>
                  </p:cNvCxnSpPr>
                  <p:nvPr/>
                </p:nvCxnSpPr>
                <p:spPr>
                  <a:xfrm>
                    <a:off x="4604458" y="4138919"/>
                    <a:ext cx="402535" cy="42133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8" name="Straight Arrow Connector 147">
                  <a:extLst>
                    <a:ext uri="{FF2B5EF4-FFF2-40B4-BE49-F238E27FC236}">
                      <a16:creationId xmlns:a16="http://schemas.microsoft.com/office/drawing/2014/main" id="{042EEAEE-04FB-4EE1-808C-6B45CC04B462}"/>
                    </a:ext>
                  </a:extLst>
                </p:cNvPr>
                <p:cNvCxnSpPr>
                  <a:cxnSpLocks/>
                  <a:stCxn id="141" idx="2"/>
                </p:cNvCxnSpPr>
                <p:nvPr/>
              </p:nvCxnSpPr>
              <p:spPr>
                <a:xfrm>
                  <a:off x="9815960" y="4138919"/>
                  <a:ext cx="672168" cy="41138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59" name="TextBox 158">
                <a:extLst>
                  <a:ext uri="{FF2B5EF4-FFF2-40B4-BE49-F238E27FC236}">
                    <a16:creationId xmlns:a16="http://schemas.microsoft.com/office/drawing/2014/main" id="{600C543A-20ED-46DB-A679-AEE24393124C}"/>
                  </a:ext>
                </a:extLst>
              </p:cNvPr>
              <p:cNvSpPr txBox="1"/>
              <p:nvPr/>
            </p:nvSpPr>
            <p:spPr>
              <a:xfrm>
                <a:off x="8534224" y="2070228"/>
                <a:ext cx="2725782" cy="461665"/>
              </a:xfrm>
              <a:prstGeom prst="rect">
                <a:avLst/>
              </a:prstGeom>
              <a:noFill/>
            </p:spPr>
            <p:txBody>
              <a:bodyPr wrap="square">
                <a:spAutoFit/>
              </a:bodyPr>
              <a:lstStyle/>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Hybrid</a:t>
                </a:r>
                <a:endParaRPr lang="en-US" sz="2400" b="1" dirty="0">
                  <a:solidFill>
                    <a:schemeClr val="accent1">
                      <a:lumMod val="60000"/>
                      <a:lumOff val="40000"/>
                    </a:schemeClr>
                  </a:solidFill>
                </a:endParaRPr>
              </a:p>
            </p:txBody>
          </p:sp>
        </p:grpSp>
        <p:sp>
          <p:nvSpPr>
            <p:cNvPr id="170" name="Rectangle 169">
              <a:extLst>
                <a:ext uri="{FF2B5EF4-FFF2-40B4-BE49-F238E27FC236}">
                  <a16:creationId xmlns:a16="http://schemas.microsoft.com/office/drawing/2014/main" id="{F1DEE99C-310D-45BD-9AB1-1E0161EAD6B5}"/>
                </a:ext>
              </a:extLst>
            </p:cNvPr>
            <p:cNvSpPr/>
            <p:nvPr/>
          </p:nvSpPr>
          <p:spPr>
            <a:xfrm>
              <a:off x="9186812" y="1867826"/>
              <a:ext cx="2725782" cy="39689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74" name="Oval 173">
              <a:extLst>
                <a:ext uri="{FF2B5EF4-FFF2-40B4-BE49-F238E27FC236}">
                  <a16:creationId xmlns:a16="http://schemas.microsoft.com/office/drawing/2014/main" id="{24940D32-57A3-471A-8C2F-24F527CF8E20}"/>
                </a:ext>
              </a:extLst>
            </p:cNvPr>
            <p:cNvSpPr/>
            <p:nvPr/>
          </p:nvSpPr>
          <p:spPr>
            <a:xfrm>
              <a:off x="10328398" y="1439184"/>
              <a:ext cx="495898" cy="495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4</a:t>
              </a:r>
            </a:p>
          </p:txBody>
        </p:sp>
      </p:grpSp>
    </p:spTree>
    <p:extLst>
      <p:ext uri="{BB962C8B-B14F-4D97-AF65-F5344CB8AC3E}">
        <p14:creationId xmlns:p14="http://schemas.microsoft.com/office/powerpoint/2010/main" val="95513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Maintaining Application States</a:t>
            </a:r>
          </a:p>
        </p:txBody>
      </p:sp>
      <p:grpSp>
        <p:nvGrpSpPr>
          <p:cNvPr id="4" name="Group 3">
            <a:extLst>
              <a:ext uri="{FF2B5EF4-FFF2-40B4-BE49-F238E27FC236}">
                <a16:creationId xmlns:a16="http://schemas.microsoft.com/office/drawing/2014/main" id="{BC202927-108F-41F2-BB1D-460E22323092}"/>
              </a:ext>
            </a:extLst>
          </p:cNvPr>
          <p:cNvGrpSpPr/>
          <p:nvPr/>
        </p:nvGrpSpPr>
        <p:grpSpPr>
          <a:xfrm>
            <a:off x="475582" y="1989891"/>
            <a:ext cx="11449718" cy="838938"/>
            <a:chOff x="701840" y="4085391"/>
            <a:chExt cx="11449718" cy="838938"/>
          </a:xfrm>
        </p:grpSpPr>
        <p:sp>
          <p:nvSpPr>
            <p:cNvPr id="7" name="Content Placeholder 2">
              <a:extLst>
                <a:ext uri="{FF2B5EF4-FFF2-40B4-BE49-F238E27FC236}">
                  <a16:creationId xmlns:a16="http://schemas.microsoft.com/office/drawing/2014/main" id="{6BBED058-DDC5-46D9-BC9E-1D5E615A60E2}"/>
                </a:ext>
              </a:extLst>
            </p:cNvPr>
            <p:cNvSpPr txBox="1">
              <a:spLocks/>
            </p:cNvSpPr>
            <p:nvPr/>
          </p:nvSpPr>
          <p:spPr>
            <a:xfrm>
              <a:off x="1044739" y="4257603"/>
              <a:ext cx="11106819" cy="494514"/>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dirty="0"/>
                <a:t>Application</a:t>
              </a:r>
              <a:r>
                <a:rPr lang="en-US" sz="3600" dirty="0"/>
                <a:t> code &amp; services </a:t>
              </a:r>
              <a:r>
                <a:rPr lang="en-US" sz="3600" u="sng" dirty="0"/>
                <a:t>should be stateless!</a:t>
              </a:r>
              <a:endParaRPr lang="en-US" sz="3600" dirty="0"/>
            </a:p>
          </p:txBody>
        </p:sp>
        <p:sp>
          <p:nvSpPr>
            <p:cNvPr id="8" name="Rectangle 7">
              <a:extLst>
                <a:ext uri="{FF2B5EF4-FFF2-40B4-BE49-F238E27FC236}">
                  <a16:creationId xmlns:a16="http://schemas.microsoft.com/office/drawing/2014/main" id="{6BE48525-AF3B-42B7-A09E-62928BFDE090}"/>
                </a:ext>
              </a:extLst>
            </p:cNvPr>
            <p:cNvSpPr/>
            <p:nvPr/>
          </p:nvSpPr>
          <p:spPr>
            <a:xfrm>
              <a:off x="701840" y="4085391"/>
              <a:ext cx="11240837" cy="838938"/>
            </a:xfrm>
            <a:prstGeom prst="rect">
              <a:avLst/>
            </a:prstGeom>
            <a:noFill/>
            <a:ln w="38100">
              <a:solidFill>
                <a:srgbClr val="D9D9D9"/>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52333B12-4F16-4E52-AC3E-1395CD32D9CF}"/>
              </a:ext>
            </a:extLst>
          </p:cNvPr>
          <p:cNvSpPr txBox="1"/>
          <p:nvPr/>
        </p:nvSpPr>
        <p:spPr>
          <a:xfrm>
            <a:off x="535739" y="3355301"/>
            <a:ext cx="11120521" cy="2893100"/>
          </a:xfrm>
          <a:prstGeom prst="rect">
            <a:avLst/>
          </a:prstGeom>
          <a:noFill/>
        </p:spPr>
        <p:txBody>
          <a:bodyPr wrap="square">
            <a:spAutoFit/>
          </a:bodyPr>
          <a:lstStyle/>
          <a:p>
            <a:pPr marL="0" indent="0">
              <a:buNone/>
            </a:pPr>
            <a:r>
              <a:rPr lang="en-US" sz="3800" noProof="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Where should we save the state?</a:t>
            </a:r>
            <a:r>
              <a:rPr lang="en-US" sz="38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sz="38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Wingdings" panose="05000000000000000000" pitchFamily="2" charset="2"/>
              <a:buChar char="ü"/>
            </a:pPr>
            <a:r>
              <a:rPr lang="en-US" sz="36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 Request </a:t>
            </a:r>
            <a:r>
              <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3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cookie, header, query string, payload</a:t>
            </a:r>
            <a:r>
              <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a:p>
            <a:pPr marL="571500" indent="-571500">
              <a:buFont typeface="Wingdings" panose="05000000000000000000" pitchFamily="2" charset="2"/>
              <a:buChar char="ü"/>
            </a:pPr>
            <a:r>
              <a:rPr lang="en-US" sz="36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Authentication</a:t>
            </a:r>
            <a:r>
              <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36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ticket</a:t>
            </a:r>
            <a:endPar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Wingdings" panose="05000000000000000000" pitchFamily="2" charset="2"/>
              <a:buChar char="ü"/>
            </a:pPr>
            <a:r>
              <a:rPr lang="en-US" sz="36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Database</a:t>
            </a:r>
            <a:r>
              <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sz="3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Wingdings" panose="05000000000000000000" pitchFamily="2" charset="2"/>
              <a:buChar char="ü"/>
            </a:pPr>
            <a:r>
              <a:rPr lang="en-US" sz="36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Distributed cache</a:t>
            </a:r>
            <a:endPar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30373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8172EE-31EB-465D-A3CB-6B41A93B2727}"/>
              </a:ext>
            </a:extLst>
          </p:cNvPr>
          <p:cNvSpPr txBox="1">
            <a:spLocks/>
          </p:cNvSpPr>
          <p:nvPr/>
        </p:nvSpPr>
        <p:spPr>
          <a:xfrm>
            <a:off x="260684" y="2978150"/>
            <a:ext cx="11670632" cy="9017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a:lstStyle>
          <a:p>
            <a:pPr algn="ctr"/>
            <a:r>
              <a:rPr lang="en-US" sz="5400" b="1" dirty="0">
                <a:solidFill>
                  <a:srgbClr val="292D33"/>
                </a:solidFill>
                <a:latin typeface="Space Grotesk Medium" pitchFamily="2" charset="0"/>
                <a:ea typeface="Euclid Circular B" panose="020B0504000000000000" pitchFamily="34" charset="0"/>
                <a:cs typeface="Space Grotesk Medium" pitchFamily="2" charset="0"/>
              </a:rPr>
              <a:t>Identifying the Active Tenant</a:t>
            </a:r>
          </a:p>
        </p:txBody>
      </p:sp>
    </p:spTree>
    <p:extLst>
      <p:ext uri="{BB962C8B-B14F-4D97-AF65-F5344CB8AC3E}">
        <p14:creationId xmlns:p14="http://schemas.microsoft.com/office/powerpoint/2010/main" val="2610385259"/>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1_Office Theme</Template>
  <TotalTime>1492</TotalTime>
  <Words>3016</Words>
  <Application>Microsoft Office PowerPoint</Application>
  <PresentationFormat>Widescreen</PresentationFormat>
  <Paragraphs>407</Paragraphs>
  <Slides>40</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Calibri</vt:lpstr>
      <vt:lpstr>Segoe UI Variable Text Semibold</vt:lpstr>
      <vt:lpstr>Open Sans SemiBold</vt:lpstr>
      <vt:lpstr>Euclid Circular B</vt:lpstr>
      <vt:lpstr>Wingdings</vt:lpstr>
      <vt:lpstr>Space Grotesk Medium</vt:lpstr>
      <vt:lpstr>Arial</vt:lpstr>
      <vt:lpstr>Open Sans</vt:lpstr>
      <vt:lpstr>Consolas</vt:lpstr>
      <vt:lpstr>Cascadia Mono</vt:lpstr>
      <vt:lpstr>1_Office Theme</vt:lpstr>
      <vt:lpstr>Building Multi-Tenant  ASP.NET Core Applications &amp; the ABP Framework</vt:lpstr>
      <vt:lpstr>What is ABP Framework?</vt:lpstr>
      <vt:lpstr>Agenda</vt:lpstr>
      <vt:lpstr>What is Multi-Tenancy?</vt:lpstr>
      <vt:lpstr>Advantages of Multi-Tenancy</vt:lpstr>
      <vt:lpstr>Challenges of Multi-Tenancy</vt:lpstr>
      <vt:lpstr>Deployment &amp; Database Architectures</vt:lpstr>
      <vt:lpstr>Maintaining Application States</vt:lpstr>
      <vt:lpstr>PowerPoint Presentation</vt:lpstr>
      <vt:lpstr>Identifying the Active Tenant</vt:lpstr>
      <vt:lpstr>Identifying the Active Tenant</vt:lpstr>
      <vt:lpstr>Identifying the Active Tenant</vt:lpstr>
      <vt:lpstr>Identifying the Active Tenant</vt:lpstr>
      <vt:lpstr>Identifying the Active Tenant</vt:lpstr>
      <vt:lpstr>Identifying the Active Tenant</vt:lpstr>
      <vt:lpstr>Identifying the Active Tenant</vt:lpstr>
      <vt:lpstr>Data Isolation</vt:lpstr>
      <vt:lpstr>Data Isolation — Traditional way</vt:lpstr>
      <vt:lpstr>Data Isolation</vt:lpstr>
      <vt:lpstr>Data Isolation — EF Core</vt:lpstr>
      <vt:lpstr>Data Isolation — EF Core Manual Way</vt:lpstr>
      <vt:lpstr>Data Isolation – EF Core</vt:lpstr>
      <vt:lpstr>Data Isolation — EF Core PROS &amp; CONS</vt:lpstr>
      <vt:lpstr>Data Isolation — EF Core PROS &amp; CONS</vt:lpstr>
      <vt:lpstr>Data Isolation — EF Core PROS &amp; CONS</vt:lpstr>
      <vt:lpstr>Data Isolation — EF Core PROS &amp; CONS</vt:lpstr>
      <vt:lpstr>Set TenantId for New Entities</vt:lpstr>
      <vt:lpstr>Set TenantId for New Entities</vt:lpstr>
      <vt:lpstr>DB Connection String Selection</vt:lpstr>
      <vt:lpstr>Connection String Selection via DB</vt:lpstr>
      <vt:lpstr>Connection String Selection via Code</vt:lpstr>
      <vt:lpstr>Changing the Active Tenant</vt:lpstr>
      <vt:lpstr>Changing the Active Tenant</vt:lpstr>
      <vt:lpstr>Temporarily Disable Multi-Tenancy</vt:lpstr>
      <vt:lpstr>Temporarily Disable Multi-Tenancy (Usage)</vt:lpstr>
      <vt:lpstr>Disabling Multi-Tenancy Filter (Implementation)</vt:lpstr>
      <vt:lpstr>Database Migration</vt:lpstr>
      <vt:lpstr>Database Migration</vt:lpstr>
      <vt:lpstr>Database Migration</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Kitty Moujaes (ALLOVUS DESIGN INC)</dc:creator>
  <cp:lastModifiedBy>Alper Ebiçoğlu</cp:lastModifiedBy>
  <cp:revision>298</cp:revision>
  <dcterms:created xsi:type="dcterms:W3CDTF">2023-09-13T17:25:02Z</dcterms:created>
  <dcterms:modified xsi:type="dcterms:W3CDTF">2023-11-15T20:47:15Z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